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sldIdLst>
    <p:sldId id="278" r:id="rId2"/>
    <p:sldId id="256" r:id="rId3"/>
    <p:sldId id="266" r:id="rId4"/>
    <p:sldId id="276" r:id="rId5"/>
    <p:sldId id="260" r:id="rId6"/>
    <p:sldId id="269" r:id="rId7"/>
    <p:sldId id="277" r:id="rId8"/>
    <p:sldId id="270" r:id="rId9"/>
    <p:sldId id="273" r:id="rId10"/>
    <p:sldId id="274" r:id="rId11"/>
    <p:sldId id="275" r:id="rId12"/>
    <p:sldId id="272" r:id="rId13"/>
    <p:sldId id="258" r:id="rId14"/>
    <p:sldId id="259" r:id="rId15"/>
    <p:sldId id="261" r:id="rId16"/>
    <p:sldId id="267" r:id="rId17"/>
    <p:sldId id="262" r:id="rId18"/>
    <p:sldId id="264" r:id="rId19"/>
    <p:sldId id="265" r:id="rId20"/>
    <p:sldId id="271"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rahim Jashireh" initials="EJ" lastIdx="1" clrIdx="0">
    <p:extLst>
      <p:ext uri="{19B8F6BF-5375-455C-9EA6-DF929625EA0E}">
        <p15:presenceInfo xmlns:p15="http://schemas.microsoft.com/office/powerpoint/2012/main" userId="S-1-5-21-2323835005-463433244-2349236037-8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499" autoAdjust="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104316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4624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4160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313871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610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18970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362881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156761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152424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2AB05-979B-4A3D-A347-641C9030B326}"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199613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E2AB05-979B-4A3D-A347-641C9030B326}"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355574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E2AB05-979B-4A3D-A347-641C9030B326}"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108443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2AB05-979B-4A3D-A347-641C9030B326}"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289173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2AB05-979B-4A3D-A347-641C9030B326}"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189503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E2AB05-979B-4A3D-A347-641C9030B326}"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125672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E2AB05-979B-4A3D-A347-641C9030B326}"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5DB7B-0883-4038-B66E-88921E880194}" type="slidenum">
              <a:rPr lang="en-US" smtClean="0"/>
              <a:t>‹#›</a:t>
            </a:fld>
            <a:endParaRPr lang="en-US"/>
          </a:p>
        </p:txBody>
      </p:sp>
    </p:spTree>
    <p:extLst>
      <p:ext uri="{BB962C8B-B14F-4D97-AF65-F5344CB8AC3E}">
        <p14:creationId xmlns:p14="http://schemas.microsoft.com/office/powerpoint/2010/main" val="270250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E2AB05-979B-4A3D-A347-641C9030B326}" type="datetimeFigureOut">
              <a:rPr lang="en-US" smtClean="0"/>
              <a:t>9/22/2024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B5DB7B-0883-4038-B66E-88921E880194}" type="slidenum">
              <a:rPr lang="en-US" smtClean="0"/>
              <a:t>‹#›</a:t>
            </a:fld>
            <a:endParaRPr lang="en-US"/>
          </a:p>
        </p:txBody>
      </p:sp>
    </p:spTree>
    <p:extLst>
      <p:ext uri="{BB962C8B-B14F-4D97-AF65-F5344CB8AC3E}">
        <p14:creationId xmlns:p14="http://schemas.microsoft.com/office/powerpoint/2010/main" val="153620831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5A02-9089-0816-F8A7-EBF26059F692}"/>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0321477" y="97404"/>
            <a:ext cx="1758463" cy="1099038"/>
          </a:xfrm>
          <a:prstGeom prst="rect">
            <a:avLst/>
          </a:prstGeom>
          <a:ln w="88900" cap="sq" cmpd="thickThin">
            <a:solidFill>
              <a:srgbClr val="000000"/>
            </a:solidFill>
            <a:prstDash val="solid"/>
            <a:miter lim="800000"/>
          </a:ln>
          <a:effectLst>
            <a:innerShdw blurRad="76200">
              <a:srgbClr val="000000"/>
            </a:innerShdw>
          </a:effectLst>
        </p:spPr>
      </p:pic>
      <p:sp>
        <p:nvSpPr>
          <p:cNvPr id="6" name="Title 5">
            <a:extLst>
              <a:ext uri="{FF2B5EF4-FFF2-40B4-BE49-F238E27FC236}">
                <a16:creationId xmlns:a16="http://schemas.microsoft.com/office/drawing/2014/main" id="{FD3357CF-5137-1FB9-16EE-2A6EC69C3D12}"/>
              </a:ext>
            </a:extLst>
          </p:cNvPr>
          <p:cNvSpPr>
            <a:spLocks noGrp="1"/>
          </p:cNvSpPr>
          <p:nvPr>
            <p:ph type="ctrTitle"/>
          </p:nvPr>
        </p:nvSpPr>
        <p:spPr>
          <a:xfrm>
            <a:off x="0" y="-508996"/>
            <a:ext cx="9995647" cy="4220384"/>
          </a:xfrm>
        </p:spPr>
        <p:txBody>
          <a:bodyPr/>
          <a:lstStyle/>
          <a:p>
            <a:r>
              <a:rPr lang="fa-IR" sz="8000" dirty="0">
                <a:cs typeface="B Titr" panose="00000700000000000000" pitchFamily="2" charset="-78"/>
              </a:rPr>
              <a:t>بسم الله الرحمن الرحیم</a:t>
            </a:r>
            <a:endParaRPr lang="en-US" sz="8000" dirty="0">
              <a:cs typeface="B Titr" panose="00000700000000000000" pitchFamily="2" charset="-78"/>
            </a:endParaRPr>
          </a:p>
        </p:txBody>
      </p:sp>
    </p:spTree>
    <p:extLst>
      <p:ext uri="{BB962C8B-B14F-4D97-AF65-F5344CB8AC3E}">
        <p14:creationId xmlns:p14="http://schemas.microsoft.com/office/powerpoint/2010/main" val="81727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7F07-5377-45E9-14EA-8FAABB7A209E}"/>
              </a:ext>
            </a:extLst>
          </p:cNvPr>
          <p:cNvSpPr>
            <a:spLocks noGrp="1"/>
          </p:cNvSpPr>
          <p:nvPr>
            <p:ph type="ctrTitle"/>
          </p:nvPr>
        </p:nvSpPr>
        <p:spPr>
          <a:xfrm>
            <a:off x="949568" y="380488"/>
            <a:ext cx="8324434" cy="1949472"/>
          </a:xfrm>
        </p:spPr>
        <p:txBody>
          <a:bodyPr/>
          <a:lstStyle/>
          <a:p>
            <a:pPr algn="r" rtl="1" fontAlgn="base"/>
            <a:r>
              <a:rPr lang="fa-IR" sz="1400" b="1" i="0" dirty="0">
                <a:solidFill>
                  <a:schemeClr val="tx1"/>
                </a:solidFill>
                <a:effectLst/>
                <a:highlight>
                  <a:srgbClr val="FFFFFF"/>
                </a:highlight>
                <a:latin typeface="inherit"/>
                <a:cs typeface="B Nazanin" panose="00000400000000000000" pitchFamily="2" charset="-78"/>
              </a:rPr>
              <a:t>آلودگی گرمایی یا حرارتی </a:t>
            </a:r>
            <a:r>
              <a:rPr lang="en-US" sz="2000" b="1" i="0" dirty="0">
                <a:solidFill>
                  <a:srgbClr val="00B050"/>
                </a:solidFill>
                <a:effectLst/>
                <a:highlight>
                  <a:srgbClr val="FFFFFF"/>
                </a:highlight>
                <a:latin typeface="inherit"/>
                <a:cs typeface="B Nazanin" panose="00000400000000000000" pitchFamily="2" charset="-78"/>
              </a:rPr>
              <a:t>Thermal pollution</a:t>
            </a:r>
            <a:r>
              <a:rPr lang="en-US" sz="2000" b="0" i="0" dirty="0">
                <a:solidFill>
                  <a:srgbClr val="00B050"/>
                </a:solidFill>
                <a:effectLst/>
                <a:highlight>
                  <a:srgbClr val="FFFFFF"/>
                </a:highlight>
                <a:latin typeface="inherit"/>
                <a:cs typeface="B Nazanin" panose="00000400000000000000" pitchFamily="2" charset="-78"/>
              </a:rPr>
              <a:t>)</a:t>
            </a:r>
            <a:r>
              <a:rPr lang="fa-IR" sz="2000" b="0" i="0" dirty="0">
                <a:solidFill>
                  <a:srgbClr val="00B050"/>
                </a:solidFill>
                <a:effectLst/>
                <a:highlight>
                  <a:srgbClr val="FFFFFF"/>
                </a:highlight>
                <a:latin typeface="inherit"/>
                <a:cs typeface="B Nazanin" panose="00000400000000000000" pitchFamily="2" charset="-78"/>
              </a:rPr>
              <a:t>)</a:t>
            </a:r>
            <a:br>
              <a:rPr lang="fa-IR" sz="2000" b="0" i="0" dirty="0">
                <a:solidFill>
                  <a:srgbClr val="00B050"/>
                </a:solidFill>
                <a:effectLst/>
                <a:highlight>
                  <a:srgbClr val="FFFFFF"/>
                </a:highlight>
                <a:latin typeface="inherit"/>
                <a:cs typeface="B Nazanin" panose="00000400000000000000" pitchFamily="2" charset="-78"/>
              </a:rPr>
            </a:br>
            <a:br>
              <a:rPr lang="fa-IR" sz="1200" b="1" i="0" dirty="0">
                <a:solidFill>
                  <a:schemeClr val="tx1"/>
                </a:solidFill>
                <a:effectLst/>
                <a:highlight>
                  <a:srgbClr val="FFFFFF"/>
                </a:highlight>
                <a:latin typeface="inherit"/>
                <a:cs typeface="B Nazanin" panose="00000400000000000000" pitchFamily="2" charset="-78"/>
              </a:rPr>
            </a:br>
            <a:r>
              <a:rPr lang="fa-IR" sz="1100" b="1" i="0" dirty="0">
                <a:solidFill>
                  <a:schemeClr val="tx1"/>
                </a:solidFill>
                <a:effectLst/>
                <a:highlight>
                  <a:srgbClr val="FFFFFF"/>
                </a:highlight>
                <a:latin typeface="inherit"/>
                <a:cs typeface="B Nazanin" panose="00000400000000000000" pitchFamily="2" charset="-78"/>
              </a:rPr>
              <a:t>آلودگی حرارتی یا گرمایی، گرمای اضافی است که در مدت زمان طولانی اثرات نامطلوبی ایجاد می کند. زمین یک چرخه حرارتی طبیعی دارد اما افزایش بیش از حد دما را می توان نوعی از آلودگی های نادر با اثرات طولانی مدت در نظر گرفت. بسیاری از انواع آلودگی های حرارتی محدود به مناطق نزدیک به منبع خود هستند اما منابع متعددی می توانند تأثیرات گسترده تری بر مناطق جغرافیایی گسترده تر داشته باشند.</a:t>
            </a:r>
            <a:br>
              <a:rPr lang="fa-IR" sz="1100" b="1" i="0" dirty="0">
                <a:solidFill>
                  <a:srgbClr val="444444"/>
                </a:solidFill>
                <a:effectLst/>
                <a:highlight>
                  <a:srgbClr val="FFFFFF"/>
                </a:highlight>
                <a:latin typeface="WYekan"/>
                <a:cs typeface="B Nazanin" panose="00000400000000000000" pitchFamily="2" charset="-78"/>
              </a:rPr>
            </a:br>
            <a:br>
              <a:rPr lang="fa-IR" sz="1000" dirty="0">
                <a:cs typeface="B Nazanin" panose="00000400000000000000" pitchFamily="2" charset="-78"/>
              </a:rPr>
            </a:br>
            <a:r>
              <a:rPr lang="fa-IR" sz="1400" b="1" i="0" dirty="0">
                <a:solidFill>
                  <a:srgbClr val="00B050"/>
                </a:solidFill>
                <a:effectLst/>
                <a:highlight>
                  <a:srgbClr val="FFFFFF"/>
                </a:highlight>
                <a:latin typeface="inherit"/>
                <a:cs typeface="B Nazanin" panose="00000400000000000000" pitchFamily="2" charset="-78"/>
              </a:rPr>
              <a:t>اثرات آلودگی حرارتی</a:t>
            </a:r>
            <a:br>
              <a:rPr lang="fa-IR" sz="1400" b="1" i="0" dirty="0">
                <a:solidFill>
                  <a:srgbClr val="00B050"/>
                </a:solidFill>
                <a:effectLst/>
                <a:highlight>
                  <a:srgbClr val="FFFFFF"/>
                </a:highlight>
                <a:latin typeface="inherit"/>
                <a:cs typeface="B Nazanin" panose="00000400000000000000" pitchFamily="2" charset="-78"/>
              </a:rPr>
            </a:br>
            <a:br>
              <a:rPr lang="fa-IR" sz="800" b="0" i="0" dirty="0">
                <a:solidFill>
                  <a:srgbClr val="444444"/>
                </a:solidFill>
                <a:effectLst/>
                <a:highlight>
                  <a:srgbClr val="FFFFFF"/>
                </a:highlight>
                <a:latin typeface="WYekan"/>
                <a:cs typeface="B Nazanin" panose="00000400000000000000" pitchFamily="2" charset="-78"/>
              </a:rPr>
            </a:br>
            <a:r>
              <a:rPr lang="fa-IR" sz="1200" b="1" i="0" dirty="0">
                <a:solidFill>
                  <a:schemeClr val="tx1"/>
                </a:solidFill>
                <a:effectLst/>
                <a:highlight>
                  <a:srgbClr val="FFFFFF"/>
                </a:highlight>
                <a:latin typeface="inherit"/>
                <a:cs typeface="B Nazanin" panose="00000400000000000000" pitchFamily="2" charset="-78"/>
              </a:rPr>
              <a:t>افزایش دما ممکن است باعث تغییرات خفیف آب و هوایی شود. تغییرات سریع آب و هوایی هم باعث آسیب پذیری بیشتر جمعیت حیات وحش و آسیب جدی به آنها شود.</a:t>
            </a:r>
            <a:br>
              <a:rPr lang="fa-IR" sz="1200" b="1" i="0" dirty="0">
                <a:solidFill>
                  <a:srgbClr val="444444"/>
                </a:solidFill>
                <a:effectLst/>
                <a:highlight>
                  <a:srgbClr val="FFFFFF"/>
                </a:highlight>
                <a:latin typeface="WYekan"/>
                <a:cs typeface="B Nazanin" panose="00000400000000000000" pitchFamily="2" charset="-78"/>
              </a:rPr>
            </a:br>
            <a:br>
              <a:rPr lang="fa-IR" sz="1000" b="1" dirty="0">
                <a:cs typeface="B Nazanin" panose="00000400000000000000" pitchFamily="2" charset="-78"/>
              </a:rPr>
            </a:br>
            <a:endParaRPr lang="en-US" sz="1200" b="1" dirty="0">
              <a:cs typeface="B Nazanin" panose="00000400000000000000" pitchFamily="2" charset="-78"/>
            </a:endParaRPr>
          </a:p>
        </p:txBody>
      </p:sp>
      <p:pic>
        <p:nvPicPr>
          <p:cNvPr id="4" name="Picture 3">
            <a:extLst>
              <a:ext uri="{FF2B5EF4-FFF2-40B4-BE49-F238E27FC236}">
                <a16:creationId xmlns:a16="http://schemas.microsoft.com/office/drawing/2014/main" id="{583B97E2-FADC-F3AC-2DB2-88E1E10B4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68" y="2308786"/>
            <a:ext cx="7992209" cy="4438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0D01FB42-54B4-DA01-9B0A-6E6C2452D2B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9122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BED-E9FA-A01E-C33C-2B5A8B10474F}"/>
              </a:ext>
            </a:extLst>
          </p:cNvPr>
          <p:cNvSpPr>
            <a:spLocks noGrp="1"/>
          </p:cNvSpPr>
          <p:nvPr>
            <p:ph type="title"/>
          </p:nvPr>
        </p:nvSpPr>
        <p:spPr>
          <a:xfrm>
            <a:off x="712504" y="143608"/>
            <a:ext cx="8596668" cy="1843454"/>
          </a:xfrm>
        </p:spPr>
        <p:txBody>
          <a:bodyPr>
            <a:normAutofit fontScale="90000"/>
          </a:bodyPr>
          <a:lstStyle/>
          <a:p>
            <a:pPr algn="r" rtl="1" fontAlgn="base"/>
            <a:r>
              <a:rPr lang="fa-IR" sz="1200" b="1" i="0" dirty="0">
                <a:solidFill>
                  <a:srgbClr val="00B050"/>
                </a:solidFill>
                <a:effectLst/>
                <a:highlight>
                  <a:srgbClr val="FFFFFF"/>
                </a:highlight>
                <a:latin typeface="inherit"/>
              </a:rPr>
              <a:t>آلودگی نوری </a:t>
            </a:r>
            <a:r>
              <a:rPr lang="en-US" sz="1200" b="1" i="0" dirty="0">
                <a:solidFill>
                  <a:srgbClr val="00B050"/>
                </a:solidFill>
                <a:effectLst/>
                <a:highlight>
                  <a:srgbClr val="FFFFFF"/>
                </a:highlight>
                <a:latin typeface="inherit"/>
              </a:rPr>
              <a:t>Light Pollution)</a:t>
            </a:r>
            <a:r>
              <a:rPr lang="fa-IR" sz="1200" b="1" i="0" dirty="0">
                <a:solidFill>
                  <a:srgbClr val="00B050"/>
                </a:solidFill>
                <a:effectLst/>
                <a:highlight>
                  <a:srgbClr val="FFFFFF"/>
                </a:highlight>
                <a:latin typeface="inherit"/>
              </a:rPr>
              <a:t>)</a:t>
            </a:r>
            <a:br>
              <a:rPr lang="fa-IR" sz="1200" b="1" i="0" dirty="0">
                <a:solidFill>
                  <a:srgbClr val="00B050"/>
                </a:solidFill>
                <a:effectLst/>
                <a:highlight>
                  <a:srgbClr val="FFFFFF"/>
                </a:highlight>
                <a:latin typeface="inherit"/>
              </a:rPr>
            </a:br>
            <a:br>
              <a:rPr lang="en-US" sz="1200" b="1" i="0" dirty="0">
                <a:solidFill>
                  <a:srgbClr val="00B050"/>
                </a:solidFill>
                <a:effectLst/>
                <a:highlight>
                  <a:srgbClr val="FFFFFF"/>
                </a:highlight>
                <a:latin typeface="inherit"/>
              </a:rPr>
            </a:br>
            <a:r>
              <a:rPr lang="fa-IR" sz="1300" b="1" i="0" dirty="0">
                <a:solidFill>
                  <a:srgbClr val="202124"/>
                </a:solidFill>
                <a:effectLst/>
                <a:highlight>
                  <a:srgbClr val="FFFFFF"/>
                </a:highlight>
                <a:latin typeface="Google Sans"/>
                <a:cs typeface="B Nazanin" panose="00000400000000000000" pitchFamily="2" charset="-78"/>
              </a:rPr>
              <a:t>نوعی </a:t>
            </a:r>
            <a:r>
              <a:rPr lang="fa-IR" sz="1300" b="1" i="0" dirty="0">
                <a:solidFill>
                  <a:srgbClr val="040C28"/>
                </a:solidFill>
                <a:effectLst/>
                <a:latin typeface="Google Sans"/>
                <a:cs typeface="B Nazanin" panose="00000400000000000000" pitchFamily="2" charset="-78"/>
              </a:rPr>
              <a:t>آلودگی</a:t>
            </a:r>
            <a:r>
              <a:rPr lang="fa-IR" sz="1300" b="1" i="0" dirty="0">
                <a:solidFill>
                  <a:srgbClr val="202124"/>
                </a:solidFill>
                <a:effectLst/>
                <a:highlight>
                  <a:srgbClr val="FFFFFF"/>
                </a:highlight>
                <a:latin typeface="Google Sans"/>
                <a:cs typeface="B Nazanin" panose="00000400000000000000" pitchFamily="2" charset="-78"/>
              </a:rPr>
              <a:t> است که به روشن شدن بیش از حد یک محیط بر اثر نورهای مصنوعی گفته می‌شود. </a:t>
            </a:r>
            <a:r>
              <a:rPr lang="fa-IR" sz="1300" b="1" i="0" dirty="0">
                <a:solidFill>
                  <a:srgbClr val="040C28"/>
                </a:solidFill>
                <a:effectLst/>
                <a:latin typeface="Google Sans"/>
                <a:cs typeface="B Nazanin" panose="00000400000000000000" pitchFamily="2" charset="-78"/>
              </a:rPr>
              <a:t>آلودگی نوری</a:t>
            </a:r>
            <a:r>
              <a:rPr lang="fa-IR" sz="1300" b="1" i="0" dirty="0">
                <a:solidFill>
                  <a:srgbClr val="202124"/>
                </a:solidFill>
                <a:effectLst/>
                <a:highlight>
                  <a:srgbClr val="FFFFFF"/>
                </a:highlight>
                <a:latin typeface="Google Sans"/>
                <a:cs typeface="B Nazanin" panose="00000400000000000000" pitchFamily="2" charset="-78"/>
              </a:rPr>
              <a:t> باعث کم فروغ شدن ستارگان و اجرام آسمانی در آسمان می‌شود و مانند تمام انواع دیگر </a:t>
            </a:r>
            <a:r>
              <a:rPr lang="fa-IR" sz="1300" b="1" i="0" dirty="0">
                <a:solidFill>
                  <a:srgbClr val="040C28"/>
                </a:solidFill>
                <a:effectLst/>
                <a:latin typeface="Google Sans"/>
                <a:cs typeface="B Nazanin" panose="00000400000000000000" pitchFamily="2" charset="-78"/>
              </a:rPr>
              <a:t>آلودگی</a:t>
            </a:r>
            <a:r>
              <a:rPr lang="fa-IR" sz="1300" b="1" i="0" dirty="0">
                <a:solidFill>
                  <a:srgbClr val="202124"/>
                </a:solidFill>
                <a:effectLst/>
                <a:highlight>
                  <a:srgbClr val="FFFFFF"/>
                </a:highlight>
                <a:latin typeface="Google Sans"/>
                <a:cs typeface="B Nazanin" panose="00000400000000000000" pitchFamily="2" charset="-78"/>
              </a:rPr>
              <a:t>، به بوم‌سازگان آسیب می‌رساند</a:t>
            </a:r>
            <a:br>
              <a:rPr lang="fa-IR" sz="800" b="0" i="0" dirty="0">
                <a:solidFill>
                  <a:srgbClr val="202124"/>
                </a:solidFill>
                <a:effectLst/>
                <a:highlight>
                  <a:srgbClr val="FFFFFF"/>
                </a:highlight>
                <a:latin typeface="Google Sans"/>
              </a:rPr>
            </a:br>
            <a:br>
              <a:rPr lang="en-US" sz="1200" b="1" i="0" dirty="0">
                <a:solidFill>
                  <a:srgbClr val="00B050"/>
                </a:solidFill>
                <a:effectLst/>
                <a:highlight>
                  <a:srgbClr val="FFFFFF"/>
                </a:highlight>
                <a:latin typeface="inherit"/>
              </a:rPr>
            </a:br>
            <a:br>
              <a:rPr lang="en-US" sz="800" b="0" i="0" dirty="0">
                <a:solidFill>
                  <a:srgbClr val="555555"/>
                </a:solidFill>
                <a:effectLst/>
                <a:highlight>
                  <a:srgbClr val="FFFFFF"/>
                </a:highlight>
                <a:latin typeface="WYekan"/>
              </a:rPr>
            </a:br>
            <a:r>
              <a:rPr lang="fa-IR" sz="1300" b="1" i="0" dirty="0">
                <a:solidFill>
                  <a:srgbClr val="00B050"/>
                </a:solidFill>
                <a:effectLst/>
                <a:highlight>
                  <a:srgbClr val="FFFFFF"/>
                </a:highlight>
                <a:latin typeface="inherit"/>
              </a:rPr>
              <a:t>اثرات آلودگی نور</a:t>
            </a:r>
            <a:r>
              <a:rPr lang="en-US" sz="1300" b="1" i="0" dirty="0">
                <a:solidFill>
                  <a:srgbClr val="00B050"/>
                </a:solidFill>
                <a:effectLst/>
                <a:highlight>
                  <a:srgbClr val="FFFFFF"/>
                </a:highlight>
                <a:latin typeface="inherit"/>
              </a:rPr>
              <a:t>  </a:t>
            </a:r>
            <a:br>
              <a:rPr lang="en-US" sz="1200" b="0" i="0" dirty="0">
                <a:solidFill>
                  <a:schemeClr val="tx1"/>
                </a:solidFill>
                <a:effectLst/>
                <a:highlight>
                  <a:srgbClr val="FFFFFF"/>
                </a:highlight>
                <a:latin typeface="inherit"/>
              </a:rPr>
            </a:br>
            <a:br>
              <a:rPr lang="fa-IR" sz="1200" b="0" i="0" dirty="0">
                <a:solidFill>
                  <a:srgbClr val="444444"/>
                </a:solidFill>
                <a:effectLst/>
                <a:highlight>
                  <a:srgbClr val="FFFFFF"/>
                </a:highlight>
                <a:latin typeface="WYekan"/>
              </a:rPr>
            </a:br>
            <a:r>
              <a:rPr lang="fa-IR" sz="1300" b="1" i="0" dirty="0">
                <a:solidFill>
                  <a:schemeClr val="tx1"/>
                </a:solidFill>
                <a:effectLst/>
                <a:highlight>
                  <a:srgbClr val="FFFFFF"/>
                </a:highlight>
                <a:latin typeface="inherit"/>
                <a:cs typeface="B Nazanin" panose="00000400000000000000" pitchFamily="2" charset="-78"/>
              </a:rPr>
              <a:t>آلودگی نوری می تواند در چرخه خواب طبیعی اختلال ایجاد کند. اگر در نزدیکی مناطق مسکونی باشد، می تواند بر کیفیت زندگی ساکنان آن منطقه تأثیر بگذارد. آلودگی نوری دیدن ستارگان را غیرممکن می کند بنابراین در مشاهده نجوم و لذت شخصی نیز تداخل ایجاد می کند</a:t>
            </a:r>
            <a:br>
              <a:rPr lang="fa-IR" sz="1300" b="0" i="0" dirty="0">
                <a:solidFill>
                  <a:srgbClr val="444444"/>
                </a:solidFill>
                <a:effectLst/>
                <a:highlight>
                  <a:srgbClr val="FFFFFF"/>
                </a:highlight>
                <a:latin typeface="WYekan"/>
                <a:cs typeface="B Nazanin" panose="00000400000000000000" pitchFamily="2" charset="-78"/>
              </a:rPr>
            </a:br>
            <a:endParaRPr lang="en-US" sz="1200" dirty="0">
              <a:cs typeface="B Nazanin" panose="00000400000000000000" pitchFamily="2" charset="-78"/>
            </a:endParaRPr>
          </a:p>
        </p:txBody>
      </p:sp>
      <p:pic>
        <p:nvPicPr>
          <p:cNvPr id="4" name="Picture 3">
            <a:extLst>
              <a:ext uri="{FF2B5EF4-FFF2-40B4-BE49-F238E27FC236}">
                <a16:creationId xmlns:a16="http://schemas.microsoft.com/office/drawing/2014/main" id="{542774F4-CED9-1E51-F6A1-70F986FB6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469" y="2419490"/>
            <a:ext cx="7869115" cy="4438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6E5EFEEA-7083-F35A-8759-F18BED52712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5EC899B0-4A6E-7F99-5E15-E947E2C1CCE7}"/>
              </a:ext>
            </a:extLst>
          </p:cNvPr>
          <p:cNvSpPr txBox="1"/>
          <p:nvPr/>
        </p:nvSpPr>
        <p:spPr>
          <a:xfrm>
            <a:off x="404445" y="6068061"/>
            <a:ext cx="2356339" cy="646331"/>
          </a:xfrm>
          <a:prstGeom prst="rect">
            <a:avLst/>
          </a:prstGeom>
          <a:noFill/>
        </p:spPr>
        <p:txBody>
          <a:bodyPr wrap="square" rtlCol="0">
            <a:spAutoFit/>
          </a:bodyPr>
          <a:lstStyle/>
          <a:p>
            <a:r>
              <a:rPr lang="en-US" b="1" i="0" dirty="0">
                <a:solidFill>
                  <a:srgbClr val="C43E1C"/>
                </a:solidFill>
                <a:effectLst/>
                <a:highlight>
                  <a:srgbClr val="F2F2F2"/>
                </a:highlight>
                <a:latin typeface="Segoe UI" panose="020B0502040204020203" pitchFamily="34" charset="0"/>
              </a:rPr>
              <a:t>PowerPoint (1)</a:t>
            </a:r>
          </a:p>
          <a:p>
            <a:endParaRPr lang="en-US" dirty="0"/>
          </a:p>
        </p:txBody>
      </p:sp>
    </p:spTree>
    <p:extLst>
      <p:ext uri="{BB962C8B-B14F-4D97-AF65-F5344CB8AC3E}">
        <p14:creationId xmlns:p14="http://schemas.microsoft.com/office/powerpoint/2010/main" val="257356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D01A08-0415-0AB9-D9D1-CF20356D6BBB}"/>
              </a:ext>
            </a:extLst>
          </p:cNvPr>
          <p:cNvSpPr>
            <a:spLocks noGrp="1"/>
          </p:cNvSpPr>
          <p:nvPr>
            <p:ph type="ctrTitle"/>
          </p:nvPr>
        </p:nvSpPr>
        <p:spPr>
          <a:xfrm>
            <a:off x="1383975" y="330895"/>
            <a:ext cx="7979833" cy="2341967"/>
          </a:xfrm>
        </p:spPr>
        <p:txBody>
          <a:bodyPr/>
          <a:lstStyle/>
          <a:p>
            <a:pPr rtl="1"/>
            <a:r>
              <a:rPr lang="fa-IR" sz="1600" b="1" i="0" dirty="0">
                <a:solidFill>
                  <a:srgbClr val="00B050"/>
                </a:solidFill>
                <a:highlight>
                  <a:srgbClr val="FFFFFF"/>
                </a:highlight>
                <a:latin typeface="iransansweb"/>
              </a:rPr>
              <a:t>*جنبه محیط زیست</a:t>
            </a:r>
            <a:br>
              <a:rPr lang="fa-IR" sz="1200" b="1" i="0" dirty="0">
                <a:solidFill>
                  <a:srgbClr val="011C1C"/>
                </a:solidFill>
                <a:effectLst/>
                <a:highlight>
                  <a:srgbClr val="FFFFFF"/>
                </a:highlight>
                <a:latin typeface="iransansweb"/>
              </a:rPr>
            </a:br>
            <a:br>
              <a:rPr lang="fa-IR" sz="1200" b="1" i="0" dirty="0">
                <a:solidFill>
                  <a:srgbClr val="011C1C"/>
                </a:solidFill>
                <a:effectLst/>
                <a:highlight>
                  <a:srgbClr val="FFFFFF"/>
                </a:highlight>
                <a:latin typeface="iransansweb"/>
              </a:rPr>
            </a:br>
            <a:r>
              <a:rPr lang="fa-IR" sz="1200" b="1" i="0" dirty="0">
                <a:solidFill>
                  <a:srgbClr val="011C1C"/>
                </a:solidFill>
                <a:effectLst/>
                <a:highlight>
                  <a:srgbClr val="FFFFFF"/>
                </a:highlight>
                <a:latin typeface="iransansweb"/>
              </a:rPr>
              <a:t> </a:t>
            </a:r>
            <a:r>
              <a:rPr lang="hy-AM" sz="1200" b="1" i="0" dirty="0">
                <a:solidFill>
                  <a:srgbClr val="011C1C"/>
                </a:solidFill>
                <a:effectLst/>
                <a:highlight>
                  <a:srgbClr val="FFFFFF"/>
                </a:highlight>
                <a:latin typeface="Calibri" panose="020F0502020204030204" pitchFamily="34" charset="0"/>
                <a:cs typeface="B Nazanin" panose="00000400000000000000" pitchFamily="2" charset="-78"/>
              </a:rPr>
              <a:t>֍ </a:t>
            </a:r>
            <a:r>
              <a:rPr lang="fa-IR" sz="1200" b="1" i="0" dirty="0">
                <a:solidFill>
                  <a:srgbClr val="011C1C"/>
                </a:solidFill>
                <a:effectLst/>
                <a:highlight>
                  <a:srgbClr val="FFFFFF"/>
                </a:highlight>
                <a:latin typeface="Calibri" panose="020F0502020204030204" pitchFamily="34" charset="0"/>
                <a:cs typeface="B Nazanin" panose="00000400000000000000" pitchFamily="2" charset="-78"/>
              </a:rPr>
              <a:t> </a:t>
            </a:r>
            <a:r>
              <a:rPr lang="fa-IR" sz="1200" b="1" i="0" dirty="0">
                <a:solidFill>
                  <a:srgbClr val="000000"/>
                </a:solidFill>
                <a:effectLst/>
                <a:highlight>
                  <a:srgbClr val="FFFFFF"/>
                </a:highlight>
                <a:latin typeface="iransansweb"/>
                <a:cs typeface="B Nazanin" panose="00000400000000000000" pitchFamily="2" charset="-78"/>
              </a:rPr>
              <a:t>جزئی از فعالیت یا محصولات یا خدمات یک سازمان که با محیط زیست کنش متقابل دارد یا می‌تواند داشته باشد</a:t>
            </a:r>
            <a:r>
              <a:rPr lang="en-US" sz="1200" b="1" i="0" dirty="0">
                <a:solidFill>
                  <a:srgbClr val="000000"/>
                </a:solidFill>
                <a:effectLst/>
                <a:highlight>
                  <a:srgbClr val="FFFFFF"/>
                </a:highlight>
                <a:latin typeface="iransansweb"/>
                <a:cs typeface="B Nazanin" panose="00000400000000000000" pitchFamily="2" charset="-78"/>
              </a:rPr>
              <a:t>.</a:t>
            </a:r>
            <a:br>
              <a:rPr lang="fa-IR" sz="1200" b="0" i="0" dirty="0">
                <a:solidFill>
                  <a:srgbClr val="000000"/>
                </a:solidFill>
                <a:effectLst/>
                <a:highlight>
                  <a:srgbClr val="FFFFFF"/>
                </a:highlight>
                <a:latin typeface="iransansweb"/>
                <a:cs typeface="B Nazanin" panose="00000400000000000000" pitchFamily="2" charset="-78"/>
              </a:rPr>
            </a:br>
            <a:r>
              <a:rPr lang="fa-IR" sz="1600" b="1" i="0" dirty="0">
                <a:solidFill>
                  <a:srgbClr val="000000"/>
                </a:solidFill>
                <a:highlight>
                  <a:srgbClr val="FFFFFF"/>
                </a:highlight>
                <a:latin typeface="iransansweb"/>
                <a:cs typeface="B Nazanin" panose="00000400000000000000" pitchFamily="2" charset="-78"/>
              </a:rPr>
              <a:t> </a:t>
            </a:r>
            <a:br>
              <a:rPr lang="fa-IR" sz="1600" b="1" dirty="0">
                <a:solidFill>
                  <a:srgbClr val="00B050"/>
                </a:solidFill>
                <a:highlight>
                  <a:srgbClr val="FFFFFF"/>
                </a:highlight>
                <a:latin typeface="iransansweb"/>
                <a:cs typeface="B Nazanin" panose="00000400000000000000" pitchFamily="2" charset="-78"/>
              </a:rPr>
            </a:br>
            <a:r>
              <a:rPr lang="fa-IR" sz="2000" b="1" i="0" dirty="0">
                <a:solidFill>
                  <a:srgbClr val="00B050"/>
                </a:solidFill>
                <a:highlight>
                  <a:srgbClr val="FFFFFF"/>
                </a:highlight>
                <a:latin typeface="iransansweb"/>
                <a:cs typeface="B Nazanin" panose="00000400000000000000" pitchFamily="2" charset="-78"/>
              </a:rPr>
              <a:t>پیامد</a:t>
            </a:r>
            <a:br>
              <a:rPr lang="fa-IR" sz="2000" b="1" i="0" dirty="0">
                <a:solidFill>
                  <a:srgbClr val="00B050"/>
                </a:solidFill>
                <a:highlight>
                  <a:srgbClr val="FFFFFF"/>
                </a:highlight>
                <a:latin typeface="iransansweb"/>
                <a:cs typeface="B Nazanin" panose="00000400000000000000" pitchFamily="2" charset="-78"/>
              </a:rPr>
            </a:br>
            <a:br>
              <a:rPr lang="fa-IR" sz="1200" b="1" i="0" dirty="0">
                <a:solidFill>
                  <a:srgbClr val="011C1C"/>
                </a:solidFill>
                <a:effectLst/>
                <a:highlight>
                  <a:srgbClr val="FFFFFF"/>
                </a:highlight>
                <a:latin typeface="iransansweb"/>
                <a:cs typeface="B Nazanin" panose="00000400000000000000" pitchFamily="2" charset="-78"/>
              </a:rPr>
            </a:br>
            <a:r>
              <a:rPr lang="hy-AM" sz="1200" b="1" i="0" dirty="0">
                <a:solidFill>
                  <a:srgbClr val="011C1C"/>
                </a:solidFill>
                <a:effectLst/>
                <a:highlight>
                  <a:srgbClr val="FFFFFF"/>
                </a:highlight>
                <a:latin typeface="Calibri" panose="020F0502020204030204" pitchFamily="34" charset="0"/>
                <a:cs typeface="B Nazanin" panose="00000400000000000000" pitchFamily="2" charset="-78"/>
              </a:rPr>
              <a:t>֍</a:t>
            </a:r>
            <a:r>
              <a:rPr lang="fa-IR" sz="1200" b="1" i="0" dirty="0">
                <a:solidFill>
                  <a:srgbClr val="011C1C"/>
                </a:solidFill>
                <a:effectLst/>
                <a:highlight>
                  <a:srgbClr val="FFFFFF"/>
                </a:highlight>
                <a:latin typeface="Calibri" panose="020F0502020204030204" pitchFamily="34" charset="0"/>
                <a:cs typeface="B Nazanin" panose="00000400000000000000" pitchFamily="2" charset="-78"/>
              </a:rPr>
              <a:t>هرگونه تغییرات در محیط زیست ناشی از ج</a:t>
            </a:r>
            <a:r>
              <a:rPr lang="fa-IR" sz="1200" b="1" dirty="0">
                <a:solidFill>
                  <a:srgbClr val="011C1C"/>
                </a:solidFill>
                <a:highlight>
                  <a:srgbClr val="FFFFFF"/>
                </a:highlight>
                <a:latin typeface="Calibri" panose="020F0502020204030204" pitchFamily="34" charset="0"/>
                <a:cs typeface="B Nazanin" panose="00000400000000000000" pitchFamily="2" charset="-78"/>
              </a:rPr>
              <a:t>نبه ها را پیامد گویند.</a:t>
            </a:r>
            <a:br>
              <a:rPr lang="fa-IR" sz="1200" b="1" dirty="0">
                <a:solidFill>
                  <a:srgbClr val="011C1C"/>
                </a:solidFill>
                <a:highlight>
                  <a:srgbClr val="FFFFFF"/>
                </a:highlight>
                <a:latin typeface="Calibri" panose="020F0502020204030204" pitchFamily="34" charset="0"/>
                <a:cs typeface="B Nazanin" panose="00000400000000000000" pitchFamily="2" charset="-78"/>
              </a:rPr>
            </a:br>
            <a:br>
              <a:rPr lang="fa-IR" sz="1200" b="1" i="0" dirty="0">
                <a:solidFill>
                  <a:srgbClr val="000000"/>
                </a:solidFill>
                <a:effectLst/>
                <a:highlight>
                  <a:srgbClr val="FFFFFF"/>
                </a:highlight>
                <a:latin typeface="iransansweb"/>
                <a:cs typeface="B Nazanin" panose="00000400000000000000" pitchFamily="2" charset="-78"/>
              </a:rPr>
            </a:br>
            <a:r>
              <a:rPr lang="hy-AM" sz="1200" b="1" i="0" dirty="0">
                <a:solidFill>
                  <a:srgbClr val="011C1C"/>
                </a:solidFill>
                <a:effectLst/>
                <a:highlight>
                  <a:srgbClr val="FFFFFF"/>
                </a:highlight>
                <a:latin typeface="Calibri" panose="020F0502020204030204" pitchFamily="34" charset="0"/>
                <a:cs typeface="B Nazanin" panose="00000400000000000000" pitchFamily="2" charset="-78"/>
              </a:rPr>
              <a:t>֍ </a:t>
            </a:r>
            <a:r>
              <a:rPr lang="fa-IR" sz="1200" b="1" i="0" dirty="0">
                <a:solidFill>
                  <a:srgbClr val="011C1C"/>
                </a:solidFill>
                <a:effectLst/>
                <a:highlight>
                  <a:srgbClr val="FFFFFF"/>
                </a:highlight>
                <a:latin typeface="Calibri" panose="020F0502020204030204" pitchFamily="34" charset="0"/>
                <a:cs typeface="B Nazanin" panose="00000400000000000000" pitchFamily="2" charset="-78"/>
              </a:rPr>
              <a:t> </a:t>
            </a:r>
            <a:r>
              <a:rPr lang="fa-IR" sz="1200" b="1" i="0" dirty="0">
                <a:solidFill>
                  <a:srgbClr val="000000"/>
                </a:solidFill>
                <a:effectLst/>
                <a:highlight>
                  <a:srgbClr val="FFFFFF"/>
                </a:highlight>
                <a:latin typeface="iransansweb"/>
                <a:cs typeface="B Nazanin" panose="00000400000000000000" pitchFamily="2" charset="-78"/>
              </a:rPr>
              <a:t>پیامد محیط زیست می‌تواند در مقیاس‌های محلی، منطقه‌ای و جهانی باشد و نیز از نظر نوع مستقیم، غیر مستقیم یا تجمعی باشد.</a:t>
            </a:r>
            <a:br>
              <a:rPr lang="en-US" sz="1200" b="1" i="0" dirty="0">
                <a:solidFill>
                  <a:srgbClr val="000000"/>
                </a:solidFill>
                <a:effectLst/>
                <a:highlight>
                  <a:srgbClr val="FFFFFF"/>
                </a:highlight>
                <a:latin typeface="iransansweb"/>
                <a:cs typeface="B Nazanin" panose="00000400000000000000" pitchFamily="2" charset="-78"/>
              </a:rPr>
            </a:br>
            <a:r>
              <a:rPr lang="fa-IR" sz="1200" b="1" i="0" dirty="0">
                <a:solidFill>
                  <a:srgbClr val="000000"/>
                </a:solidFill>
                <a:effectLst/>
                <a:highlight>
                  <a:srgbClr val="FFFFFF"/>
                </a:highlight>
                <a:latin typeface="iransansweb"/>
                <a:cs typeface="B Nazanin" panose="00000400000000000000" pitchFamily="2" charset="-78"/>
              </a:rPr>
              <a:t>مثال</a:t>
            </a:r>
            <a:br>
              <a:rPr lang="fa-IR" sz="1200" b="1" i="0" dirty="0">
                <a:solidFill>
                  <a:srgbClr val="000000"/>
                </a:solidFill>
                <a:effectLst/>
                <a:highlight>
                  <a:srgbClr val="FFFFFF"/>
                </a:highlight>
                <a:latin typeface="iransansweb"/>
                <a:cs typeface="B Nazanin" panose="00000400000000000000" pitchFamily="2" charset="-78"/>
              </a:rPr>
            </a:br>
            <a:br>
              <a:rPr lang="fa-IR" sz="1200" b="1" i="0" dirty="0">
                <a:solidFill>
                  <a:srgbClr val="000000"/>
                </a:solidFill>
                <a:effectLst/>
                <a:highlight>
                  <a:srgbClr val="FFFFFF"/>
                </a:highlight>
                <a:latin typeface="iransansweb"/>
              </a:rPr>
            </a:br>
            <a:br>
              <a:rPr lang="fa-IR" sz="1200" b="1" i="0" dirty="0">
                <a:solidFill>
                  <a:srgbClr val="000000"/>
                </a:solidFill>
                <a:effectLst/>
                <a:highlight>
                  <a:srgbClr val="FFFFFF"/>
                </a:highlight>
                <a:latin typeface="iransansweb"/>
              </a:rPr>
            </a:br>
            <a:endParaRPr lang="en-US" sz="1200" dirty="0"/>
          </a:p>
        </p:txBody>
      </p:sp>
      <p:pic>
        <p:nvPicPr>
          <p:cNvPr id="6" name="Picture 5">
            <a:extLst>
              <a:ext uri="{FF2B5EF4-FFF2-40B4-BE49-F238E27FC236}">
                <a16:creationId xmlns:a16="http://schemas.microsoft.com/office/drawing/2014/main" id="{5F2383BE-F8DF-679E-7FE3-0ACE37684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90" y="3429000"/>
            <a:ext cx="8320091" cy="30981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0" name="Table 9">
            <a:extLst>
              <a:ext uri="{FF2B5EF4-FFF2-40B4-BE49-F238E27FC236}">
                <a16:creationId xmlns:a16="http://schemas.microsoft.com/office/drawing/2014/main" id="{61EF7849-4B5D-FC05-9BF6-A3794EF14DE4}"/>
              </a:ext>
            </a:extLst>
          </p:cNvPr>
          <p:cNvGraphicFramePr>
            <a:graphicFrameLocks noGrp="1"/>
          </p:cNvGraphicFramePr>
          <p:nvPr/>
        </p:nvGraphicFramePr>
        <p:xfrm>
          <a:off x="923190" y="2250831"/>
          <a:ext cx="8519748" cy="1017030"/>
        </p:xfrm>
        <a:graphic>
          <a:graphicData uri="http://schemas.openxmlformats.org/drawingml/2006/table">
            <a:tbl>
              <a:tblPr/>
              <a:tblGrid>
                <a:gridCol w="2413660">
                  <a:extLst>
                    <a:ext uri="{9D8B030D-6E8A-4147-A177-3AD203B41FA5}">
                      <a16:colId xmlns:a16="http://schemas.microsoft.com/office/drawing/2014/main" val="2465420327"/>
                    </a:ext>
                  </a:extLst>
                </a:gridCol>
                <a:gridCol w="394714">
                  <a:extLst>
                    <a:ext uri="{9D8B030D-6E8A-4147-A177-3AD203B41FA5}">
                      <a16:colId xmlns:a16="http://schemas.microsoft.com/office/drawing/2014/main" val="3045288144"/>
                    </a:ext>
                  </a:extLst>
                </a:gridCol>
                <a:gridCol w="175332">
                  <a:extLst>
                    <a:ext uri="{9D8B030D-6E8A-4147-A177-3AD203B41FA5}">
                      <a16:colId xmlns:a16="http://schemas.microsoft.com/office/drawing/2014/main" val="2454785886"/>
                    </a:ext>
                  </a:extLst>
                </a:gridCol>
                <a:gridCol w="580132">
                  <a:extLst>
                    <a:ext uri="{9D8B030D-6E8A-4147-A177-3AD203B41FA5}">
                      <a16:colId xmlns:a16="http://schemas.microsoft.com/office/drawing/2014/main" val="654884929"/>
                    </a:ext>
                  </a:extLst>
                </a:gridCol>
                <a:gridCol w="401225">
                  <a:extLst>
                    <a:ext uri="{9D8B030D-6E8A-4147-A177-3AD203B41FA5}">
                      <a16:colId xmlns:a16="http://schemas.microsoft.com/office/drawing/2014/main" val="937663889"/>
                    </a:ext>
                  </a:extLst>
                </a:gridCol>
                <a:gridCol w="1720807">
                  <a:extLst>
                    <a:ext uri="{9D8B030D-6E8A-4147-A177-3AD203B41FA5}">
                      <a16:colId xmlns:a16="http://schemas.microsoft.com/office/drawing/2014/main" val="806776124"/>
                    </a:ext>
                  </a:extLst>
                </a:gridCol>
                <a:gridCol w="1337414">
                  <a:extLst>
                    <a:ext uri="{9D8B030D-6E8A-4147-A177-3AD203B41FA5}">
                      <a16:colId xmlns:a16="http://schemas.microsoft.com/office/drawing/2014/main" val="1819320361"/>
                    </a:ext>
                  </a:extLst>
                </a:gridCol>
                <a:gridCol w="1266204">
                  <a:extLst>
                    <a:ext uri="{9D8B030D-6E8A-4147-A177-3AD203B41FA5}">
                      <a16:colId xmlns:a16="http://schemas.microsoft.com/office/drawing/2014/main" val="3254431922"/>
                    </a:ext>
                  </a:extLst>
                </a:gridCol>
                <a:gridCol w="230260">
                  <a:extLst>
                    <a:ext uri="{9D8B030D-6E8A-4147-A177-3AD203B41FA5}">
                      <a16:colId xmlns:a16="http://schemas.microsoft.com/office/drawing/2014/main" val="3945609617"/>
                    </a:ext>
                  </a:extLst>
                </a:gridCol>
              </a:tblGrid>
              <a:tr h="299891">
                <a:tc rowSpan="2">
                  <a:txBody>
                    <a:bodyPr/>
                    <a:lstStyle/>
                    <a:p>
                      <a:pPr algn="ctr" rtl="1" fontAlgn="ctr"/>
                      <a:r>
                        <a:rPr lang="fa-IR" sz="1100" b="1" i="0" u="none" strike="noStrike">
                          <a:effectLst/>
                          <a:latin typeface="B Titr" panose="00000700000000000000" pitchFamily="2" charset="-78"/>
                          <a:cs typeface="B Titr" panose="00000700000000000000" pitchFamily="2" charset="-78"/>
                        </a:rPr>
                        <a:t>اقدامات كنترلی</a:t>
                      </a:r>
                    </a:p>
                  </a:txBody>
                  <a:tcPr marL="9119" marR="9119" marT="91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gridSpan="4">
                  <a:txBody>
                    <a:bodyPr/>
                    <a:lstStyle/>
                    <a:p>
                      <a:pPr algn="ctr" rtl="1" fontAlgn="ctr"/>
                      <a:r>
                        <a:rPr lang="fa-IR" sz="1000" b="1" i="0" u="none" strike="noStrike" dirty="0">
                          <a:effectLst/>
                          <a:latin typeface="B Titr" panose="00000700000000000000" pitchFamily="2" charset="-78"/>
                          <a:cs typeface="B Titr" panose="00000700000000000000" pitchFamily="2" charset="-78"/>
                        </a:rPr>
                        <a:t>پيامد</a:t>
                      </a:r>
                    </a:p>
                  </a:txBody>
                  <a:tcPr marL="9119" marR="9119" marT="91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fontAlgn="ctr"/>
                      <a:r>
                        <a:rPr lang="fa-IR" sz="900" b="1" i="0" u="none" strike="noStrike" dirty="0">
                          <a:effectLst/>
                          <a:latin typeface="B Titr" panose="00000700000000000000" pitchFamily="2" charset="-78"/>
                          <a:cs typeface="B Titr" panose="00000700000000000000" pitchFamily="2" charset="-78"/>
                        </a:rPr>
                        <a:t>علت بروز جنبه زیست محیطی </a:t>
                      </a:r>
                    </a:p>
                  </a:txBody>
                  <a:tcPr marL="9119" marR="9119" marT="91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rowSpan="2">
                  <a:txBody>
                    <a:bodyPr/>
                    <a:lstStyle/>
                    <a:p>
                      <a:pPr algn="ctr" rtl="1" fontAlgn="ctr"/>
                      <a:r>
                        <a:rPr lang="fa-IR" sz="1100" b="1" i="0" u="none" strike="noStrike" dirty="0">
                          <a:effectLst/>
                          <a:latin typeface="B Titr" panose="00000700000000000000" pitchFamily="2" charset="-78"/>
                          <a:cs typeface="B Titr" panose="00000700000000000000" pitchFamily="2" charset="-78"/>
                        </a:rPr>
                        <a:t>جنبه زيست محيطي</a:t>
                      </a:r>
                    </a:p>
                  </a:txBody>
                  <a:tcPr marL="9119" marR="9119" marT="91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rowSpan="2">
                  <a:txBody>
                    <a:bodyPr/>
                    <a:lstStyle/>
                    <a:p>
                      <a:pPr algn="ctr" rtl="1" fontAlgn="ctr"/>
                      <a:r>
                        <a:rPr lang="fa-IR" sz="1100" b="1" i="0" u="none" strike="noStrike" dirty="0">
                          <a:effectLst/>
                          <a:latin typeface="B Titr" panose="00000700000000000000" pitchFamily="2" charset="-78"/>
                          <a:cs typeface="B Titr" panose="00000700000000000000" pitchFamily="2" charset="-78"/>
                        </a:rPr>
                        <a:t>فعاليت</a:t>
                      </a:r>
                    </a:p>
                  </a:txBody>
                  <a:tcPr marL="9119" marR="9119" marT="91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rowSpan="2">
                  <a:txBody>
                    <a:bodyPr/>
                    <a:lstStyle/>
                    <a:p>
                      <a:pPr algn="ctr" rtl="1" fontAlgn="ctr"/>
                      <a:r>
                        <a:rPr lang="fa-IR" sz="800" b="1" i="0" u="none" strike="noStrike" dirty="0">
                          <a:effectLst/>
                          <a:latin typeface="B Titr" panose="00000700000000000000" pitchFamily="2" charset="-78"/>
                          <a:cs typeface="B Titr" panose="00000700000000000000" pitchFamily="2" charset="-78"/>
                        </a:rPr>
                        <a:t>رديف</a:t>
                      </a:r>
                    </a:p>
                  </a:txBody>
                  <a:tcPr marL="9119" marR="9119" marT="91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091714075"/>
                  </a:ext>
                </a:extLst>
              </a:tr>
              <a:tr h="317118">
                <a:tc vMerge="1">
                  <a:txBody>
                    <a:bodyPr/>
                    <a:lstStyle/>
                    <a:p>
                      <a:endParaRPr lang="en-US"/>
                    </a:p>
                  </a:txBody>
                  <a:tcPr/>
                </a:tc>
                <a:tc>
                  <a:txBody>
                    <a:bodyPr/>
                    <a:lstStyle/>
                    <a:p>
                      <a:pPr algn="ctr" rtl="1" fontAlgn="ctr"/>
                      <a:r>
                        <a:rPr lang="fa-IR" sz="800" b="1" i="0" u="none" strike="noStrike">
                          <a:effectLst/>
                          <a:latin typeface="B Titr" panose="00000700000000000000" pitchFamily="2" charset="-78"/>
                          <a:cs typeface="B Titr" panose="00000700000000000000" pitchFamily="2" charset="-78"/>
                        </a:rPr>
                        <a:t>تحليل منابع</a:t>
                      </a:r>
                    </a:p>
                  </a:txBody>
                  <a:tcPr marL="9119" marR="9119" marT="9119"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1" fontAlgn="ctr"/>
                      <a:r>
                        <a:rPr lang="fa-IR" sz="1000" b="1" i="0" u="none" strike="noStrike">
                          <a:effectLst/>
                          <a:latin typeface="B Titr" panose="00000700000000000000" pitchFamily="2" charset="-78"/>
                          <a:cs typeface="B Titr" panose="00000700000000000000" pitchFamily="2" charset="-78"/>
                        </a:rPr>
                        <a:t>هوا</a:t>
                      </a:r>
                    </a:p>
                  </a:txBody>
                  <a:tcPr marL="9119" marR="9119" marT="911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1" fontAlgn="ctr"/>
                      <a:r>
                        <a:rPr lang="fa-IR" sz="1000" b="1" i="0" u="none" strike="noStrike">
                          <a:effectLst/>
                          <a:latin typeface="B Titr" panose="00000700000000000000" pitchFamily="2" charset="-78"/>
                          <a:cs typeface="B Titr" panose="00000700000000000000" pitchFamily="2" charset="-78"/>
                        </a:rPr>
                        <a:t>خاك</a:t>
                      </a:r>
                    </a:p>
                  </a:txBody>
                  <a:tcPr marL="9119" marR="9119" marT="911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1" fontAlgn="ctr"/>
                      <a:r>
                        <a:rPr lang="fa-IR" sz="1000" b="1" i="0" u="none" strike="noStrike">
                          <a:effectLst/>
                          <a:latin typeface="B Titr" panose="00000700000000000000" pitchFamily="2" charset="-78"/>
                          <a:cs typeface="B Titr" panose="00000700000000000000" pitchFamily="2" charset="-78"/>
                        </a:rPr>
                        <a:t>آب</a:t>
                      </a:r>
                    </a:p>
                  </a:txBody>
                  <a:tcPr marL="9119" marR="9119" marT="9119"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44268118"/>
                  </a:ext>
                </a:extLst>
              </a:tr>
              <a:tr h="400021">
                <a:tc>
                  <a:txBody>
                    <a:bodyPr/>
                    <a:lstStyle/>
                    <a:p>
                      <a:pPr algn="ctr" rtl="1" fontAlgn="ctr"/>
                      <a:r>
                        <a:rPr lang="fa-IR" sz="1000" b="1" i="0" u="none" strike="noStrike" dirty="0">
                          <a:effectLst/>
                          <a:latin typeface="B Roya" panose="00000400000000000000" pitchFamily="2" charset="-78"/>
                          <a:cs typeface="B Nazanin" panose="00000400000000000000" pitchFamily="2" charset="-78"/>
                        </a:rPr>
                        <a:t>استفاده از بخار</a:t>
                      </a:r>
                      <a:r>
                        <a:rPr lang="en-US" sz="1000" b="1" i="0" u="none" strike="noStrike" dirty="0">
                          <a:effectLst/>
                          <a:latin typeface="B Roya" panose="00000400000000000000" pitchFamily="2" charset="-78"/>
                          <a:cs typeface="B Nazanin" panose="00000400000000000000" pitchFamily="2" charset="-78"/>
                        </a:rPr>
                        <a:t> </a:t>
                      </a:r>
                      <a:r>
                        <a:rPr lang="fa-IR" sz="1000" b="1" i="0" u="none" strike="noStrike" dirty="0">
                          <a:effectLst/>
                          <a:latin typeface="B Roya" panose="00000400000000000000" pitchFamily="2" charset="-78"/>
                          <a:cs typeface="B Nazanin" panose="00000400000000000000" pitchFamily="2" charset="-78"/>
                        </a:rPr>
                        <a:t>جهت بهسوزی ،كنترل از طريق دوربين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fontAlgn="ctr"/>
                      <a:r>
                        <a:rPr lang="en-US" sz="1400" b="1" i="0" u="none" strike="noStrike">
                          <a:effectLst/>
                          <a:latin typeface="B Roya" panose="00000400000000000000" pitchFamily="2" charset="-78"/>
                          <a:cs typeface="B Nazanin" panose="00000400000000000000" pitchFamily="2" charset="-7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fontAlgn="ctr"/>
                      <a:r>
                        <a:rPr lang="en-US" sz="1400" b="1" i="0" u="none" strike="noStrike">
                          <a:effectLst/>
                          <a:latin typeface="B Roya" panose="00000400000000000000" pitchFamily="2" charset="-78"/>
                          <a:cs typeface="B Nazanin" panose="00000400000000000000" pitchFamily="2" charset="-7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fontAlgn="ctr"/>
                      <a:r>
                        <a:rPr lang="en-US" sz="1400" b="1" i="0" u="none" strike="noStrike">
                          <a:effectLst/>
                          <a:latin typeface="B Roya" panose="00000400000000000000" pitchFamily="2" charset="-78"/>
                          <a:cs typeface="B Nazanin" panose="00000400000000000000" pitchFamily="2" charset="-7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fontAlgn="ctr"/>
                      <a:r>
                        <a:rPr lang="en-US" sz="1400" b="1" i="0" u="none" strike="noStrike">
                          <a:effectLst/>
                          <a:latin typeface="B Roya" panose="00000400000000000000" pitchFamily="2" charset="-78"/>
                          <a:cs typeface="B Nazanin" panose="00000400000000000000" pitchFamily="2" charset="-7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1" fontAlgn="ctr"/>
                      <a:r>
                        <a:rPr lang="fa-IR" sz="900" b="1" i="0" u="none" strike="noStrike" dirty="0">
                          <a:effectLst/>
                          <a:latin typeface="B Roya" panose="00000400000000000000" pitchFamily="2" charset="-78"/>
                          <a:cs typeface="B Nazanin" panose="00000400000000000000" pitchFamily="2" charset="-78"/>
                        </a:rPr>
                        <a:t>شرایط اضطراری و غیر نرمال واحد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1" fontAlgn="ctr"/>
                      <a:r>
                        <a:rPr lang="fa-IR" sz="1000" b="1" i="0" u="none" strike="noStrike">
                          <a:effectLst/>
                          <a:latin typeface="B Roya" panose="00000400000000000000" pitchFamily="2" charset="-78"/>
                          <a:cs typeface="B Nazanin" panose="00000400000000000000" pitchFamily="2" charset="-78"/>
                        </a:rPr>
                        <a:t>ایجاد هیدرو کربن نسوخته به محیط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rtl="1" fontAlgn="ctr"/>
                      <a:r>
                        <a:rPr lang="fa-IR" sz="1000" b="1" i="0" u="none" strike="noStrike" dirty="0">
                          <a:effectLst/>
                          <a:latin typeface="B Roya" panose="00000400000000000000" pitchFamily="2" charset="-78"/>
                          <a:cs typeface="B Nazanin" panose="00000400000000000000" pitchFamily="2" charset="-78"/>
                        </a:rPr>
                        <a:t>عمليات فلرینگ</a:t>
                      </a:r>
                      <a:endParaRPr lang="en-US" sz="1000" b="1" i="0" u="none" strike="noStrike" dirty="0">
                        <a:effectLst/>
                        <a:latin typeface="B Roya" panose="00000400000000000000" pitchFamily="2" charset="-78"/>
                        <a:cs typeface="B Nazanin" panose="000004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ctr" fontAlgn="ctr"/>
                      <a:r>
                        <a:rPr lang="en-US" sz="1200" b="1" i="0" u="none" strike="noStrike" dirty="0">
                          <a:effectLst/>
                          <a:latin typeface="B Roya" panose="00000400000000000000" pitchFamily="2" charset="-78"/>
                          <a:cs typeface="B Roya" panose="00000400000000000000" pitchFamily="2" charset="-78"/>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880016052"/>
                  </a:ext>
                </a:extLst>
              </a:tr>
            </a:tbl>
          </a:graphicData>
        </a:graphic>
      </p:graphicFrame>
      <p:pic>
        <p:nvPicPr>
          <p:cNvPr id="2" name="Picture 1">
            <a:extLst>
              <a:ext uri="{FF2B5EF4-FFF2-40B4-BE49-F238E27FC236}">
                <a16:creationId xmlns:a16="http://schemas.microsoft.com/office/drawing/2014/main" id="{6C6DBF0A-21EC-9619-8F01-A375638F280A}"/>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1255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D044C42-C223-592E-A40F-406789EDB983}"/>
              </a:ext>
            </a:extLst>
          </p:cNvPr>
          <p:cNvGraphicFramePr>
            <a:graphicFrameLocks noChangeAspect="1"/>
          </p:cNvGraphicFramePr>
          <p:nvPr/>
        </p:nvGraphicFramePr>
        <p:xfrm>
          <a:off x="569168" y="2626569"/>
          <a:ext cx="7949682" cy="3965510"/>
        </p:xfrm>
        <a:graphic>
          <a:graphicData uri="http://schemas.openxmlformats.org/presentationml/2006/ole">
            <mc:AlternateContent xmlns:mc="http://schemas.openxmlformats.org/markup-compatibility/2006">
              <mc:Choice xmlns:v="urn:schemas-microsoft-com:vml" Requires="v">
                <p:oleObj name="Bitmap Image" r:id="rId2" imgW="5424549" imgH="4459414" progId="Paint.Picture.1">
                  <p:embed/>
                </p:oleObj>
              </mc:Choice>
              <mc:Fallback>
                <p:oleObj name="Bitmap Image" r:id="rId2" imgW="5424549" imgH="4459414" progId="Paint.Picture.1">
                  <p:embed/>
                  <p:pic>
                    <p:nvPicPr>
                      <p:cNvPr id="4" name="Object 3">
                        <a:extLst>
                          <a:ext uri="{FF2B5EF4-FFF2-40B4-BE49-F238E27FC236}">
                            <a16:creationId xmlns:a16="http://schemas.microsoft.com/office/drawing/2014/main" id="{DD044C42-C223-592E-A40F-406789EDB983}"/>
                          </a:ext>
                        </a:extLst>
                      </p:cNvPr>
                      <p:cNvPicPr/>
                      <p:nvPr/>
                    </p:nvPicPr>
                    <p:blipFill>
                      <a:blip r:embed="rId3"/>
                      <a:stretch>
                        <a:fillRect/>
                      </a:stretch>
                    </p:blipFill>
                    <p:spPr>
                      <a:xfrm>
                        <a:off x="569168" y="2626569"/>
                        <a:ext cx="7949682" cy="3965510"/>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6DED3FB6-C96C-5451-C763-42E09E0DBC55}"/>
              </a:ext>
            </a:extLst>
          </p:cNvPr>
          <p:cNvSpPr txBox="1">
            <a:spLocks/>
          </p:cNvSpPr>
          <p:nvPr/>
        </p:nvSpPr>
        <p:spPr>
          <a:xfrm>
            <a:off x="886406" y="102636"/>
            <a:ext cx="8387596" cy="2146041"/>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fa-IR" sz="2400" dirty="0">
                <a:solidFill>
                  <a:schemeClr val="tx1"/>
                </a:solidFill>
                <a:cs typeface="B Nazanin" panose="00000400000000000000" pitchFamily="2" charset="-78"/>
              </a:rPr>
              <a:t>تعریف استاندارد </a:t>
            </a:r>
            <a:r>
              <a:rPr lang="en-US" sz="2400" dirty="0">
                <a:solidFill>
                  <a:schemeClr val="tx1"/>
                </a:solidFill>
                <a:cs typeface="B Nazanin" panose="00000400000000000000" pitchFamily="2" charset="-78"/>
              </a:rPr>
              <a:t>ISO14001:2015</a:t>
            </a:r>
            <a:r>
              <a:rPr lang="fa-IR" sz="2400" dirty="0">
                <a:solidFill>
                  <a:schemeClr val="tx1"/>
                </a:solidFill>
                <a:cs typeface="B Nazanin" panose="00000400000000000000" pitchFamily="2" charset="-78"/>
              </a:rPr>
              <a:t> </a:t>
            </a:r>
            <a:br>
              <a:rPr lang="fa-IR" sz="2400" dirty="0">
                <a:solidFill>
                  <a:schemeClr val="tx1"/>
                </a:solidFill>
                <a:cs typeface="B Nazanin" panose="00000400000000000000" pitchFamily="2" charset="-78"/>
              </a:rPr>
            </a:br>
            <a:br>
              <a:rPr lang="fa-IR" sz="2400" dirty="0">
                <a:solidFill>
                  <a:schemeClr val="tx1"/>
                </a:solidFill>
                <a:cs typeface="B Nazanin" panose="00000400000000000000" pitchFamily="2" charset="-78"/>
              </a:rPr>
            </a:br>
            <a:r>
              <a:rPr lang="fa-IR" sz="1600" dirty="0">
                <a:solidFill>
                  <a:schemeClr val="tx1"/>
                </a:solidFill>
                <a:cs typeface="B Nazanin" panose="00000400000000000000" pitchFamily="2" charset="-78"/>
              </a:rPr>
              <a:t>یک استاندارد بین المللی برای سیستم های  مدیریت زیست محیطی (</a:t>
            </a:r>
            <a:r>
              <a:rPr lang="en-US" sz="1600" dirty="0">
                <a:solidFill>
                  <a:schemeClr val="tx1"/>
                </a:solidFill>
                <a:cs typeface="B Nazanin" panose="00000400000000000000" pitchFamily="2" charset="-78"/>
              </a:rPr>
              <a:t>EMS</a:t>
            </a:r>
            <a:r>
              <a:rPr lang="fa-IR" sz="1600" dirty="0">
                <a:solidFill>
                  <a:schemeClr val="tx1"/>
                </a:solidFill>
                <a:cs typeface="B Nazanin" panose="00000400000000000000" pitchFamily="2" charset="-78"/>
              </a:rPr>
              <a:t>) می باشد. </a:t>
            </a:r>
            <a:br>
              <a:rPr lang="fa-IR" sz="1600" dirty="0">
                <a:solidFill>
                  <a:schemeClr val="tx1"/>
                </a:solidFill>
                <a:cs typeface="B Nazanin" panose="00000400000000000000" pitchFamily="2" charset="-78"/>
              </a:rPr>
            </a:br>
            <a:br>
              <a:rPr lang="fa-IR" sz="1600" dirty="0">
                <a:solidFill>
                  <a:schemeClr val="tx1"/>
                </a:solidFill>
                <a:cs typeface="B Nazanin" panose="00000400000000000000" pitchFamily="2" charset="-78"/>
              </a:rPr>
            </a:br>
            <a:r>
              <a:rPr lang="fa-IR" sz="1600" dirty="0">
                <a:solidFill>
                  <a:schemeClr val="tx1"/>
                </a:solidFill>
                <a:cs typeface="B Nazanin" panose="00000400000000000000" pitchFamily="2" charset="-78"/>
              </a:rPr>
              <a:t>سازمان هایی که فعالیت آنها دارای اثرات و جنبه های زیست محیطی می باشد برای تضمین تعهد خود به پیاده سازی الزامات سیستم مدیریت محیط زیست و جلوگیری از آلایندگی زیست محیطی می تواند نسبت به اخذ گواهینامه ایزو 14001 اقدام نمایند.</a:t>
            </a:r>
            <a:endParaRPr lang="en-US" sz="2400" dirty="0">
              <a:solidFill>
                <a:schemeClr val="tx1"/>
              </a:solidFill>
              <a:cs typeface="B Nazanin" panose="00000400000000000000" pitchFamily="2" charset="-78"/>
            </a:endParaRPr>
          </a:p>
        </p:txBody>
      </p:sp>
      <p:sp>
        <p:nvSpPr>
          <p:cNvPr id="6" name="Oval 5">
            <a:extLst>
              <a:ext uri="{FF2B5EF4-FFF2-40B4-BE49-F238E27FC236}">
                <a16:creationId xmlns:a16="http://schemas.microsoft.com/office/drawing/2014/main" id="{000247FC-7DA7-100E-104F-2AC082965342}"/>
              </a:ext>
            </a:extLst>
          </p:cNvPr>
          <p:cNvSpPr/>
          <p:nvPr/>
        </p:nvSpPr>
        <p:spPr>
          <a:xfrm>
            <a:off x="2677886" y="3293706"/>
            <a:ext cx="2500604" cy="54117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18F8333-C7C4-474F-A995-5D405BDF3A35}"/>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7412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1B4E-4B1D-790F-C617-2507B8218FD5}"/>
              </a:ext>
            </a:extLst>
          </p:cNvPr>
          <p:cNvSpPr>
            <a:spLocks noGrp="1"/>
          </p:cNvSpPr>
          <p:nvPr>
            <p:ph type="ctrTitle"/>
          </p:nvPr>
        </p:nvSpPr>
        <p:spPr>
          <a:xfrm>
            <a:off x="905071" y="167951"/>
            <a:ext cx="8397550" cy="2174033"/>
          </a:xfrm>
        </p:spPr>
        <p:txBody>
          <a:bodyPr>
            <a:normAutofit fontScale="90000"/>
          </a:bodyPr>
          <a:lstStyle/>
          <a:p>
            <a:pPr marL="285750" indent="-285750" rtl="1">
              <a:lnSpc>
                <a:spcPct val="150000"/>
              </a:lnSpc>
              <a:buFont typeface="Wingdings" panose="05000000000000000000" pitchFamily="2" charset="2"/>
              <a:buChar char="q"/>
            </a:pPr>
            <a:r>
              <a:rPr lang="fa-IR" sz="1800" b="1" dirty="0">
                <a:solidFill>
                  <a:schemeClr val="tx1"/>
                </a:solidFill>
                <a:cs typeface="B Nazanin" panose="00000400000000000000" pitchFamily="2" charset="-78"/>
              </a:rPr>
              <a:t>از جمله مزایای اخذ گواهینامه ایزو 14001</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کاهش ضایعات   </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مدیریت پسماند</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کاهش هزینه های مرتبط با جرائم زیست محیطی</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مزیت رقابتی برای ورود  به بازارهای بین المللی</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 رعایت الزامات قانونی</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افزایش شهرت بین مصرف کنندگان و</a:t>
            </a:r>
            <a:r>
              <a:rPr lang="en-US" sz="1400" b="1" dirty="0">
                <a:solidFill>
                  <a:schemeClr val="tx1"/>
                </a:solidFill>
                <a:cs typeface="B Nazanin" panose="00000400000000000000" pitchFamily="2" charset="-78"/>
              </a:rPr>
              <a:t> </a:t>
            </a:r>
            <a:r>
              <a:rPr lang="fa-IR" sz="1400" b="1" dirty="0">
                <a:solidFill>
                  <a:schemeClr val="tx1"/>
                </a:solidFill>
                <a:cs typeface="B Nazanin" panose="00000400000000000000" pitchFamily="2" charset="-78"/>
              </a:rPr>
              <a:t>شرکا</a:t>
            </a:r>
            <a:endParaRPr lang="en-US" sz="1200" b="1" dirty="0">
              <a:cs typeface="B Nazanin" panose="00000400000000000000" pitchFamily="2" charset="-78"/>
            </a:endParaRPr>
          </a:p>
        </p:txBody>
      </p:sp>
      <p:graphicFrame>
        <p:nvGraphicFramePr>
          <p:cNvPr id="4" name="Object 3">
            <a:extLst>
              <a:ext uri="{FF2B5EF4-FFF2-40B4-BE49-F238E27FC236}">
                <a16:creationId xmlns:a16="http://schemas.microsoft.com/office/drawing/2014/main" id="{10C89C9F-312F-807E-246F-2C0A22B08903}"/>
              </a:ext>
            </a:extLst>
          </p:cNvPr>
          <p:cNvGraphicFramePr>
            <a:graphicFrameLocks noChangeAspect="1"/>
          </p:cNvGraphicFramePr>
          <p:nvPr/>
        </p:nvGraphicFramePr>
        <p:xfrm>
          <a:off x="559837" y="2356920"/>
          <a:ext cx="8252256" cy="3974978"/>
        </p:xfrm>
        <a:graphic>
          <a:graphicData uri="http://schemas.openxmlformats.org/presentationml/2006/ole">
            <mc:AlternateContent xmlns:mc="http://schemas.openxmlformats.org/markup-compatibility/2006">
              <mc:Choice xmlns:v="urn:schemas-microsoft-com:vml" Requires="v">
                <p:oleObj name="Bitmap Image" r:id="rId2" imgW="5424549" imgH="4459414" progId="Paint.Picture.1">
                  <p:embed/>
                </p:oleObj>
              </mc:Choice>
              <mc:Fallback>
                <p:oleObj name="Bitmap Image" r:id="rId2" imgW="5424549" imgH="4459414" progId="Paint.Picture.1">
                  <p:embed/>
                  <p:pic>
                    <p:nvPicPr>
                      <p:cNvPr id="4" name="Object 3">
                        <a:extLst>
                          <a:ext uri="{FF2B5EF4-FFF2-40B4-BE49-F238E27FC236}">
                            <a16:creationId xmlns:a16="http://schemas.microsoft.com/office/drawing/2014/main" id="{10C89C9F-312F-807E-246F-2C0A22B08903}"/>
                          </a:ext>
                        </a:extLst>
                      </p:cNvPr>
                      <p:cNvPicPr/>
                      <p:nvPr/>
                    </p:nvPicPr>
                    <p:blipFill>
                      <a:blip r:embed="rId3"/>
                      <a:stretch>
                        <a:fillRect/>
                      </a:stretch>
                    </p:blipFill>
                    <p:spPr>
                      <a:xfrm>
                        <a:off x="559837" y="2356920"/>
                        <a:ext cx="8252256" cy="397497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C10A37A-46CD-291B-849A-1B88E419CD45}"/>
              </a:ext>
            </a:extLst>
          </p:cNvPr>
          <p:cNvSpPr txBox="1"/>
          <p:nvPr/>
        </p:nvSpPr>
        <p:spPr>
          <a:xfrm>
            <a:off x="821095" y="526102"/>
            <a:ext cx="4609322" cy="1600438"/>
          </a:xfrm>
          <a:prstGeom prst="rect">
            <a:avLst/>
          </a:prstGeom>
          <a:noFill/>
        </p:spPr>
        <p:txBody>
          <a:bodyPr wrap="square" rtlCol="0">
            <a:spAutoFit/>
          </a:bodyPr>
          <a:lstStyle/>
          <a:p>
            <a:pPr algn="r" rtl="1"/>
            <a:r>
              <a:rPr lang="fa-IR" sz="1400" b="1" dirty="0">
                <a:solidFill>
                  <a:schemeClr val="tx1"/>
                </a:solidFill>
                <a:cs typeface="B Nazanin" panose="00000400000000000000" pitchFamily="2" charset="-78"/>
              </a:rPr>
              <a:t>* ورود به مناقصات و حداکثر امتیاز</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تایید توسط ارگان های دولتی وکارفرما</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بهبود عملکرد زیست محیطی</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بهبود مدیریت داخلی</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افزایش مسئولیت های اجتماعی</a:t>
            </a:r>
            <a:br>
              <a:rPr lang="fa-IR" sz="1400" b="1" dirty="0">
                <a:solidFill>
                  <a:schemeClr val="tx1"/>
                </a:solidFill>
                <a:cs typeface="B Nazanin" panose="00000400000000000000" pitchFamily="2" charset="-78"/>
              </a:rPr>
            </a:br>
            <a:r>
              <a:rPr lang="fa-IR" sz="1400" b="1" dirty="0">
                <a:solidFill>
                  <a:schemeClr val="tx1"/>
                </a:solidFill>
                <a:cs typeface="B Nazanin" panose="00000400000000000000" pitchFamily="2" charset="-78"/>
              </a:rPr>
              <a:t>* افزایش عملکرد نظارتی بر فرآیندهای کاری و در نتیجه کاهش خطر             </a:t>
            </a:r>
          </a:p>
          <a:p>
            <a:pPr algn="r" rtl="1"/>
            <a:r>
              <a:rPr lang="fa-IR" sz="1400" b="1" dirty="0">
                <a:solidFill>
                  <a:schemeClr val="tx1"/>
                </a:solidFill>
                <a:cs typeface="B Nazanin" panose="00000400000000000000" pitchFamily="2" charset="-78"/>
              </a:rPr>
              <a:t>جریمه برای عدم رعایت قوانین زیست محیطی</a:t>
            </a:r>
            <a:endParaRPr lang="en-US" sz="1400" b="1" dirty="0"/>
          </a:p>
        </p:txBody>
      </p:sp>
      <p:pic>
        <p:nvPicPr>
          <p:cNvPr id="3" name="Picture 2">
            <a:extLst>
              <a:ext uri="{FF2B5EF4-FFF2-40B4-BE49-F238E27FC236}">
                <a16:creationId xmlns:a16="http://schemas.microsoft.com/office/drawing/2014/main" id="{E287112C-1C48-04ED-4754-6708D2D84622}"/>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0233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5F48-891A-3388-2453-4D6EB855AE50}"/>
              </a:ext>
            </a:extLst>
          </p:cNvPr>
          <p:cNvSpPr>
            <a:spLocks noGrp="1"/>
          </p:cNvSpPr>
          <p:nvPr>
            <p:ph type="ctrTitle"/>
          </p:nvPr>
        </p:nvSpPr>
        <p:spPr>
          <a:xfrm>
            <a:off x="541176" y="158621"/>
            <a:ext cx="8910734" cy="2202024"/>
          </a:xfrm>
        </p:spPr>
        <p:txBody>
          <a:bodyPr/>
          <a:lstStyle/>
          <a:p>
            <a:pPr rtl="1"/>
            <a:r>
              <a:rPr lang="fa-IR" sz="1800" b="1" i="0" dirty="0">
                <a:solidFill>
                  <a:srgbClr val="333333"/>
                </a:solidFill>
                <a:effectLst/>
                <a:highlight>
                  <a:srgbClr val="FFFFFF"/>
                </a:highlight>
                <a:latin typeface="IRANSans"/>
                <a:cs typeface="B Nazanin" panose="00000400000000000000" pitchFamily="2" charset="-78"/>
              </a:rPr>
              <a:t>بندهای ایزو 14001</a:t>
            </a:r>
            <a:r>
              <a:rPr lang="en-US" sz="1800" b="1" i="0" dirty="0">
                <a:solidFill>
                  <a:srgbClr val="333333"/>
                </a:solidFill>
                <a:effectLst/>
                <a:highlight>
                  <a:srgbClr val="FFFFFF"/>
                </a:highlight>
                <a:latin typeface="IRANSans"/>
                <a:cs typeface="B Nazanin" panose="00000400000000000000" pitchFamily="2" charset="-78"/>
              </a:rPr>
              <a:t> </a:t>
            </a:r>
            <a:r>
              <a:rPr lang="fa-IR" sz="1800" b="1" i="0" dirty="0">
                <a:solidFill>
                  <a:srgbClr val="333333"/>
                </a:solidFill>
                <a:effectLst/>
                <a:highlight>
                  <a:srgbClr val="FFFFFF"/>
                </a:highlight>
                <a:latin typeface="IRANSans"/>
                <a:cs typeface="B Nazanin" panose="00000400000000000000" pitchFamily="2" charset="-78"/>
              </a:rPr>
              <a:t>ورژن 2015</a:t>
            </a:r>
            <a:br>
              <a:rPr lang="fa-IR" sz="1800" b="1" i="0" dirty="0">
                <a:solidFill>
                  <a:srgbClr val="333333"/>
                </a:solidFill>
                <a:effectLst/>
                <a:highlight>
                  <a:srgbClr val="FFFFFF"/>
                </a:highlight>
                <a:latin typeface="IRANSans"/>
                <a:cs typeface="B Nazanin" panose="00000400000000000000" pitchFamily="2" charset="-78"/>
              </a:rPr>
            </a:br>
            <a:r>
              <a:rPr lang="fa-IR" sz="1600" i="0" dirty="0">
                <a:solidFill>
                  <a:srgbClr val="333333"/>
                </a:solidFill>
                <a:effectLst/>
                <a:highlight>
                  <a:srgbClr val="FFFFFF"/>
                </a:highlight>
                <a:latin typeface="IRANSans"/>
                <a:cs typeface="B Nazanin" panose="00000400000000000000" pitchFamily="2" charset="-78"/>
              </a:rPr>
              <a:t>بند 1</a:t>
            </a:r>
            <a:r>
              <a:rPr lang="fa-IR" sz="2000" i="0" dirty="0">
                <a:solidFill>
                  <a:srgbClr val="333333"/>
                </a:solidFill>
                <a:effectLst/>
                <a:highlight>
                  <a:srgbClr val="FFFFFF"/>
                </a:highlight>
                <a:latin typeface="IRANSans"/>
                <a:cs typeface="B Nazanin" panose="00000400000000000000" pitchFamily="2" charset="-78"/>
              </a:rPr>
              <a:t>- </a:t>
            </a:r>
            <a:r>
              <a:rPr lang="fa-IR" sz="2000" dirty="0">
                <a:solidFill>
                  <a:srgbClr val="333333"/>
                </a:solidFill>
                <a:highlight>
                  <a:srgbClr val="FFFFFF"/>
                </a:highlight>
                <a:latin typeface="IRANSans"/>
                <a:cs typeface="B Nazanin" panose="00000400000000000000" pitchFamily="2" charset="-78"/>
              </a:rPr>
              <a:t> </a:t>
            </a:r>
            <a:r>
              <a:rPr lang="fa-IR" sz="1400" dirty="0">
                <a:solidFill>
                  <a:srgbClr val="333333"/>
                </a:solidFill>
                <a:highlight>
                  <a:srgbClr val="FFFFFF"/>
                </a:highlight>
                <a:latin typeface="IRANSans"/>
                <a:cs typeface="B Nazanin" panose="00000400000000000000" pitchFamily="2" charset="-78"/>
              </a:rPr>
              <a:t>محدوده کاربرد (</a:t>
            </a:r>
            <a:r>
              <a:rPr lang="en-US" sz="1400" dirty="0">
                <a:solidFill>
                  <a:srgbClr val="333333"/>
                </a:solidFill>
                <a:highlight>
                  <a:srgbClr val="FFFFFF"/>
                </a:highlight>
                <a:latin typeface="IRANSans"/>
                <a:cs typeface="B Nazanin" panose="00000400000000000000" pitchFamily="2" charset="-78"/>
              </a:rPr>
              <a:t>Scope</a:t>
            </a:r>
            <a:r>
              <a:rPr lang="fa-IR" sz="1400" dirty="0">
                <a:solidFill>
                  <a:srgbClr val="333333"/>
                </a:solidFill>
                <a:highlight>
                  <a:srgbClr val="FFFFFF"/>
                </a:highlight>
                <a:latin typeface="IRANSans"/>
                <a:cs typeface="B Nazanin" panose="00000400000000000000" pitchFamily="2" charset="-78"/>
              </a:rPr>
              <a:t> </a:t>
            </a:r>
            <a:r>
              <a:rPr lang="fa-IR" sz="1200" b="1" dirty="0">
                <a:solidFill>
                  <a:srgbClr val="333333"/>
                </a:solidFill>
                <a:highlight>
                  <a:srgbClr val="FFFFFF"/>
                </a:highlight>
                <a:latin typeface="IRANSans"/>
                <a:cs typeface="B Nazanin" panose="00000400000000000000" pitchFamily="2" charset="-78"/>
              </a:rPr>
              <a:t>)</a:t>
            </a:r>
            <a:r>
              <a:rPr lang="fa-IR" sz="1200" b="1" i="0" dirty="0">
                <a:solidFill>
                  <a:srgbClr val="333333"/>
                </a:solidFill>
                <a:effectLst/>
                <a:highlight>
                  <a:srgbClr val="FFFFFF"/>
                </a:highlight>
                <a:latin typeface="IRANSans"/>
                <a:cs typeface="B Nazanin" panose="00000400000000000000" pitchFamily="2" charset="-78"/>
              </a:rPr>
              <a:t> </a:t>
            </a:r>
            <a:r>
              <a:rPr lang="fa-IR" sz="1400" i="0" dirty="0">
                <a:solidFill>
                  <a:srgbClr val="333333"/>
                </a:solidFill>
                <a:effectLst/>
                <a:highlight>
                  <a:srgbClr val="FFFFFF"/>
                </a:highlight>
                <a:latin typeface="IRANSans"/>
                <a:cs typeface="B Nazanin" panose="00000400000000000000" pitchFamily="2" charset="-78"/>
              </a:rPr>
              <a:t>: تعیین</a:t>
            </a:r>
            <a:r>
              <a:rPr lang="fa-IR" sz="2800" i="0" dirty="0">
                <a:solidFill>
                  <a:srgbClr val="333333"/>
                </a:solidFill>
                <a:effectLst/>
                <a:highlight>
                  <a:srgbClr val="FFFFFF"/>
                </a:highlight>
                <a:latin typeface="IRANSans"/>
                <a:cs typeface="B Nazanin" panose="00000400000000000000" pitchFamily="2" charset="-78"/>
              </a:rPr>
              <a:t> </a:t>
            </a:r>
            <a:r>
              <a:rPr lang="fa-IR" sz="1400" b="0" i="0" dirty="0">
                <a:solidFill>
                  <a:srgbClr val="333333"/>
                </a:solidFill>
                <a:effectLst/>
                <a:highlight>
                  <a:srgbClr val="FFFFFF"/>
                </a:highlight>
                <a:latin typeface="IRANSans"/>
                <a:cs typeface="B Nazanin" panose="00000400000000000000" pitchFamily="2" charset="-78"/>
              </a:rPr>
              <a:t>کننده دامنه فعالیت سازمان شامل فعالیت‌ها، محصولات و خدماتی که محیط</a:t>
            </a:r>
            <a:r>
              <a:rPr lang="en-US" sz="1400" b="0" i="0" dirty="0">
                <a:solidFill>
                  <a:srgbClr val="333333"/>
                </a:solidFill>
                <a:effectLst/>
                <a:highlight>
                  <a:srgbClr val="FFFFFF"/>
                </a:highlight>
                <a:latin typeface="IRANSans"/>
                <a:cs typeface="B Nazanin" panose="00000400000000000000" pitchFamily="2" charset="-78"/>
              </a:rPr>
              <a:t> </a:t>
            </a:r>
            <a:r>
              <a:rPr lang="fa-IR" sz="1400" b="0" i="0" dirty="0">
                <a:solidFill>
                  <a:srgbClr val="333333"/>
                </a:solidFill>
                <a:effectLst/>
                <a:highlight>
                  <a:srgbClr val="FFFFFF"/>
                </a:highlight>
                <a:latin typeface="IRANSans"/>
                <a:cs typeface="B Nazanin" panose="00000400000000000000" pitchFamily="2" charset="-78"/>
              </a:rPr>
              <a:t>‌زیست را تحت تأثیر قرار می‌دهد است.</a:t>
            </a:r>
            <a:br>
              <a:rPr lang="fa-IR" sz="2000" b="0" i="0" dirty="0">
                <a:solidFill>
                  <a:srgbClr val="333333"/>
                </a:solidFill>
                <a:effectLst/>
                <a:highlight>
                  <a:srgbClr val="FFFFFF"/>
                </a:highlight>
                <a:latin typeface="IRANSans"/>
                <a:cs typeface="B Nazanin" panose="00000400000000000000" pitchFamily="2" charset="-78"/>
              </a:rPr>
            </a:br>
            <a:r>
              <a:rPr lang="fa-IR" sz="1600" i="0" dirty="0">
                <a:solidFill>
                  <a:srgbClr val="333333"/>
                </a:solidFill>
                <a:effectLst/>
                <a:highlight>
                  <a:srgbClr val="FFFFFF"/>
                </a:highlight>
                <a:latin typeface="IRANSans"/>
                <a:cs typeface="B Nazanin" panose="00000400000000000000" pitchFamily="2" charset="-78"/>
              </a:rPr>
              <a:t>بند 2 -  </a:t>
            </a:r>
            <a:r>
              <a:rPr lang="fa-IR" sz="1400" i="0" dirty="0">
                <a:solidFill>
                  <a:srgbClr val="333333"/>
                </a:solidFill>
                <a:effectLst/>
                <a:highlight>
                  <a:srgbClr val="FFFFFF"/>
                </a:highlight>
                <a:latin typeface="IRANSans"/>
                <a:cs typeface="B Nazanin" panose="00000400000000000000" pitchFamily="2" charset="-78"/>
              </a:rPr>
              <a:t>مراجع هنجاری </a:t>
            </a:r>
            <a:r>
              <a:rPr lang="fa-IR" sz="1800" i="0" dirty="0">
                <a:solidFill>
                  <a:srgbClr val="333333"/>
                </a:solidFill>
                <a:effectLst/>
                <a:highlight>
                  <a:srgbClr val="FFFFFF"/>
                </a:highlight>
                <a:latin typeface="IRANSans"/>
                <a:cs typeface="B Nazanin" panose="00000400000000000000" pitchFamily="2" charset="-78"/>
              </a:rPr>
              <a:t>( </a:t>
            </a:r>
            <a:r>
              <a:rPr lang="en-US" sz="1400" i="0" dirty="0">
                <a:solidFill>
                  <a:srgbClr val="333333"/>
                </a:solidFill>
                <a:effectLst/>
                <a:highlight>
                  <a:srgbClr val="FFFFFF"/>
                </a:highlight>
                <a:latin typeface="IRANSans"/>
                <a:cs typeface="B Nazanin" panose="00000400000000000000" pitchFamily="2" charset="-78"/>
              </a:rPr>
              <a:t>Normative References</a:t>
            </a:r>
            <a:r>
              <a:rPr lang="fa-IR" sz="1400" i="0" dirty="0">
                <a:solidFill>
                  <a:srgbClr val="333333"/>
                </a:solidFill>
                <a:effectLst/>
                <a:highlight>
                  <a:srgbClr val="FFFFFF"/>
                </a:highlight>
                <a:latin typeface="IRANSans"/>
                <a:cs typeface="B Nazanin" panose="00000400000000000000" pitchFamily="2" charset="-78"/>
              </a:rPr>
              <a:t> )</a:t>
            </a:r>
            <a:br>
              <a:rPr lang="fa-IR" sz="1800" i="0" dirty="0">
                <a:solidFill>
                  <a:srgbClr val="333333"/>
                </a:solidFill>
                <a:effectLst/>
                <a:highlight>
                  <a:srgbClr val="FFFFFF"/>
                </a:highlight>
                <a:latin typeface="IRANSans"/>
                <a:cs typeface="B Nazanin" panose="00000400000000000000" pitchFamily="2" charset="-78"/>
              </a:rPr>
            </a:br>
            <a:r>
              <a:rPr lang="fa-IR" sz="1400" i="0" dirty="0">
                <a:solidFill>
                  <a:srgbClr val="333333"/>
                </a:solidFill>
                <a:effectLst/>
                <a:highlight>
                  <a:srgbClr val="FFFFFF"/>
                </a:highlight>
                <a:latin typeface="IRANSans"/>
                <a:cs typeface="B Nazanin" panose="00000400000000000000" pitchFamily="2" charset="-78"/>
              </a:rPr>
              <a:t>بند 3</a:t>
            </a:r>
            <a:r>
              <a:rPr lang="fa-IR" sz="1800" i="0" dirty="0">
                <a:solidFill>
                  <a:srgbClr val="333333"/>
                </a:solidFill>
                <a:effectLst/>
                <a:highlight>
                  <a:srgbClr val="FFFFFF"/>
                </a:highlight>
                <a:latin typeface="IRANSans"/>
                <a:cs typeface="B Nazanin" panose="00000400000000000000" pitchFamily="2" charset="-78"/>
              </a:rPr>
              <a:t>-  </a:t>
            </a:r>
            <a:r>
              <a:rPr lang="fa-IR" sz="1600" i="0" dirty="0">
                <a:solidFill>
                  <a:srgbClr val="333333"/>
                </a:solidFill>
                <a:effectLst/>
                <a:highlight>
                  <a:srgbClr val="FFFFFF"/>
                </a:highlight>
                <a:latin typeface="IRANSans"/>
                <a:cs typeface="B Nazanin" panose="00000400000000000000" pitchFamily="2" charset="-78"/>
              </a:rPr>
              <a:t>اصطلاحات و تعاریف ( </a:t>
            </a:r>
            <a:r>
              <a:rPr lang="en-US" sz="1400" i="0" dirty="0">
                <a:solidFill>
                  <a:srgbClr val="333333"/>
                </a:solidFill>
                <a:effectLst/>
                <a:highlight>
                  <a:srgbClr val="FFFFFF"/>
                </a:highlight>
                <a:latin typeface="IRANSans"/>
                <a:cs typeface="B Nazanin" panose="00000400000000000000" pitchFamily="2" charset="-78"/>
              </a:rPr>
              <a:t>Terms and Definitions</a:t>
            </a:r>
            <a:r>
              <a:rPr lang="fa-IR" sz="1400" dirty="0">
                <a:solidFill>
                  <a:srgbClr val="333333"/>
                </a:solidFill>
                <a:highlight>
                  <a:srgbClr val="FFFFFF"/>
                </a:highlight>
                <a:latin typeface="IRANSans"/>
                <a:cs typeface="B Nazanin" panose="00000400000000000000" pitchFamily="2" charset="-78"/>
              </a:rPr>
              <a:t> )</a:t>
            </a:r>
            <a:br>
              <a:rPr lang="fa-IR" sz="1600" i="0" dirty="0">
                <a:solidFill>
                  <a:srgbClr val="333333"/>
                </a:solidFill>
                <a:effectLst/>
                <a:highlight>
                  <a:srgbClr val="FFFFFF"/>
                </a:highlight>
                <a:latin typeface="IRANSans"/>
                <a:cs typeface="B Nazanin" panose="00000400000000000000" pitchFamily="2" charset="-78"/>
              </a:rPr>
            </a:br>
            <a:r>
              <a:rPr lang="fa-IR" sz="1400" i="0" dirty="0">
                <a:solidFill>
                  <a:srgbClr val="333333"/>
                </a:solidFill>
                <a:effectLst/>
                <a:highlight>
                  <a:srgbClr val="FFFFFF"/>
                </a:highlight>
                <a:latin typeface="IRANSans"/>
                <a:cs typeface="B Nazanin" panose="00000400000000000000" pitchFamily="2" charset="-78"/>
              </a:rPr>
              <a:t>بند 4 </a:t>
            </a:r>
            <a:r>
              <a:rPr lang="fa-IR" sz="1600" i="0" dirty="0">
                <a:solidFill>
                  <a:srgbClr val="333333"/>
                </a:solidFill>
                <a:effectLst/>
                <a:highlight>
                  <a:srgbClr val="FFFFFF"/>
                </a:highlight>
                <a:latin typeface="IRANSans"/>
                <a:cs typeface="B Nazanin" panose="00000400000000000000" pitchFamily="2" charset="-78"/>
              </a:rPr>
              <a:t>-  زمینه سازمان ( </a:t>
            </a:r>
            <a:r>
              <a:rPr lang="en-US" sz="1400" i="0" dirty="0">
                <a:solidFill>
                  <a:srgbClr val="333333"/>
                </a:solidFill>
                <a:effectLst/>
                <a:highlight>
                  <a:srgbClr val="FFFFFF"/>
                </a:highlight>
                <a:latin typeface="IRANSans"/>
                <a:cs typeface="B Nazanin" panose="00000400000000000000" pitchFamily="2" charset="-78"/>
              </a:rPr>
              <a:t>Context of the Organization</a:t>
            </a:r>
            <a:r>
              <a:rPr lang="fa-IR" sz="1400" i="0" dirty="0">
                <a:solidFill>
                  <a:srgbClr val="333333"/>
                </a:solidFill>
                <a:effectLst/>
                <a:highlight>
                  <a:srgbClr val="FFFFFF"/>
                </a:highlight>
                <a:latin typeface="IRANSans"/>
                <a:cs typeface="B Nazanin" panose="00000400000000000000" pitchFamily="2" charset="-78"/>
              </a:rPr>
              <a:t> )</a:t>
            </a:r>
            <a:br>
              <a:rPr lang="fa-IR" sz="2400" i="0" dirty="0">
                <a:solidFill>
                  <a:srgbClr val="333333"/>
                </a:solidFill>
                <a:effectLst/>
                <a:highlight>
                  <a:srgbClr val="FFFFFF"/>
                </a:highlight>
                <a:latin typeface="IRANSans"/>
                <a:cs typeface="B Nazanin" panose="00000400000000000000" pitchFamily="2" charset="-78"/>
              </a:rPr>
            </a:br>
            <a:r>
              <a:rPr lang="fa-IR" sz="1400" i="0" dirty="0">
                <a:solidFill>
                  <a:srgbClr val="333333"/>
                </a:solidFill>
                <a:effectLst/>
                <a:highlight>
                  <a:srgbClr val="FFFFFF"/>
                </a:highlight>
                <a:latin typeface="IRANSans"/>
                <a:cs typeface="B Nazanin" panose="00000400000000000000" pitchFamily="2" charset="-78"/>
              </a:rPr>
              <a:t>بند 5 –  رهبری ( </a:t>
            </a:r>
            <a:r>
              <a:rPr lang="en-US" sz="1400" i="0" dirty="0">
                <a:solidFill>
                  <a:srgbClr val="333333"/>
                </a:solidFill>
                <a:effectLst/>
                <a:highlight>
                  <a:srgbClr val="FFFFFF"/>
                </a:highlight>
                <a:latin typeface="IRANSans"/>
                <a:cs typeface="B Nazanin" panose="00000400000000000000" pitchFamily="2" charset="-78"/>
              </a:rPr>
              <a:t>Leadership</a:t>
            </a:r>
            <a:r>
              <a:rPr lang="fa-IR" sz="1400" i="0" dirty="0">
                <a:solidFill>
                  <a:srgbClr val="333333"/>
                </a:solidFill>
                <a:effectLst/>
                <a:highlight>
                  <a:srgbClr val="FFFFFF"/>
                </a:highlight>
                <a:latin typeface="IRANSans"/>
                <a:cs typeface="B Nazanin" panose="00000400000000000000" pitchFamily="2" charset="-78"/>
              </a:rPr>
              <a:t> )</a:t>
            </a:r>
            <a:r>
              <a:rPr lang="fa-IR" sz="2000" i="0" dirty="0">
                <a:solidFill>
                  <a:srgbClr val="333333"/>
                </a:solidFill>
                <a:effectLst/>
                <a:highlight>
                  <a:srgbClr val="FFFFFF"/>
                </a:highlight>
                <a:latin typeface="IRANSans"/>
                <a:cs typeface="B Nazanin" panose="00000400000000000000" pitchFamily="2" charset="-78"/>
              </a:rPr>
              <a:t>:</a:t>
            </a:r>
            <a:r>
              <a:rPr lang="fa-IR" sz="1400" b="0" i="0" dirty="0">
                <a:solidFill>
                  <a:srgbClr val="333333"/>
                </a:solidFill>
                <a:effectLst/>
                <a:highlight>
                  <a:srgbClr val="FFFFFF"/>
                </a:highlight>
                <a:latin typeface="IRANSans"/>
                <a:cs typeface="B Nazanin" panose="00000400000000000000" pitchFamily="2" charset="-78"/>
              </a:rPr>
              <a:t>این بند تاکید می‌کند که مدیریت باید نشان دهد از تعهد به مسائل محیطی پشتیبانی می‌کند و به‌عنوان نقطه تمرکز برای ایجاد فرهنگ محیطی در سازمان عمل می‌کند</a:t>
            </a:r>
            <a:endParaRPr lang="en-US" sz="1200" b="1" dirty="0">
              <a:solidFill>
                <a:schemeClr val="tx1"/>
              </a:solidFill>
              <a:cs typeface="B Nazanin" panose="00000400000000000000" pitchFamily="2" charset="-78"/>
            </a:endParaRPr>
          </a:p>
        </p:txBody>
      </p:sp>
      <p:graphicFrame>
        <p:nvGraphicFramePr>
          <p:cNvPr id="4" name="Object 3">
            <a:extLst>
              <a:ext uri="{FF2B5EF4-FFF2-40B4-BE49-F238E27FC236}">
                <a16:creationId xmlns:a16="http://schemas.microsoft.com/office/drawing/2014/main" id="{4248BF4A-F46D-315D-0393-85F3406D8795}"/>
              </a:ext>
            </a:extLst>
          </p:cNvPr>
          <p:cNvGraphicFramePr>
            <a:graphicFrameLocks noChangeAspect="1"/>
          </p:cNvGraphicFramePr>
          <p:nvPr/>
        </p:nvGraphicFramePr>
        <p:xfrm>
          <a:off x="541176" y="2687217"/>
          <a:ext cx="8273381" cy="3842756"/>
        </p:xfrm>
        <a:graphic>
          <a:graphicData uri="http://schemas.openxmlformats.org/presentationml/2006/ole">
            <mc:AlternateContent xmlns:mc="http://schemas.openxmlformats.org/markup-compatibility/2006">
              <mc:Choice xmlns:v="urn:schemas-microsoft-com:vml" Requires="v">
                <p:oleObj name="Bitmap Image" r:id="rId2" imgW="5114880" imgH="4057560" progId="Paint.Picture.1">
                  <p:embed/>
                </p:oleObj>
              </mc:Choice>
              <mc:Fallback>
                <p:oleObj name="Bitmap Image" r:id="rId2" imgW="5114880" imgH="4057560" progId="Paint.Picture.1">
                  <p:embed/>
                  <p:pic>
                    <p:nvPicPr>
                      <p:cNvPr id="4" name="Object 3">
                        <a:extLst>
                          <a:ext uri="{FF2B5EF4-FFF2-40B4-BE49-F238E27FC236}">
                            <a16:creationId xmlns:a16="http://schemas.microsoft.com/office/drawing/2014/main" id="{4248BF4A-F46D-315D-0393-85F3406D8795}"/>
                          </a:ext>
                        </a:extLst>
                      </p:cNvPr>
                      <p:cNvPicPr/>
                      <p:nvPr/>
                    </p:nvPicPr>
                    <p:blipFill>
                      <a:blip r:embed="rId3"/>
                      <a:stretch>
                        <a:fillRect/>
                      </a:stretch>
                    </p:blipFill>
                    <p:spPr>
                      <a:xfrm>
                        <a:off x="541176" y="2687217"/>
                        <a:ext cx="8273381" cy="3842756"/>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72E7BEB-BAD0-8DF9-36CF-D3534873C451}"/>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9366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248BF4A-F46D-315D-0393-85F3406D8795}"/>
              </a:ext>
            </a:extLst>
          </p:cNvPr>
          <p:cNvGraphicFramePr>
            <a:graphicFrameLocks noChangeAspect="1"/>
          </p:cNvGraphicFramePr>
          <p:nvPr/>
        </p:nvGraphicFramePr>
        <p:xfrm>
          <a:off x="518920" y="2864499"/>
          <a:ext cx="8055911" cy="3732246"/>
        </p:xfrm>
        <a:graphic>
          <a:graphicData uri="http://schemas.openxmlformats.org/presentationml/2006/ole">
            <mc:AlternateContent xmlns:mc="http://schemas.openxmlformats.org/markup-compatibility/2006">
              <mc:Choice xmlns:v="urn:schemas-microsoft-com:vml" Requires="v">
                <p:oleObj name="Bitmap Image" r:id="rId2" imgW="5114880" imgH="4057560" progId="Paint.Picture.1">
                  <p:embed/>
                </p:oleObj>
              </mc:Choice>
              <mc:Fallback>
                <p:oleObj name="Bitmap Image" r:id="rId2" imgW="5114880" imgH="4057560" progId="Paint.Picture.1">
                  <p:embed/>
                  <p:pic>
                    <p:nvPicPr>
                      <p:cNvPr id="4" name="Object 3">
                        <a:extLst>
                          <a:ext uri="{FF2B5EF4-FFF2-40B4-BE49-F238E27FC236}">
                            <a16:creationId xmlns:a16="http://schemas.microsoft.com/office/drawing/2014/main" id="{4248BF4A-F46D-315D-0393-85F3406D8795}"/>
                          </a:ext>
                        </a:extLst>
                      </p:cNvPr>
                      <p:cNvPicPr/>
                      <p:nvPr/>
                    </p:nvPicPr>
                    <p:blipFill>
                      <a:blip r:embed="rId3"/>
                      <a:stretch>
                        <a:fillRect/>
                      </a:stretch>
                    </p:blipFill>
                    <p:spPr>
                      <a:xfrm>
                        <a:off x="518920" y="2864499"/>
                        <a:ext cx="8055911" cy="3732246"/>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473113F-9BE4-3331-EC9A-6C26C69C30F5}"/>
              </a:ext>
            </a:extLst>
          </p:cNvPr>
          <p:cNvSpPr>
            <a:spLocks noGrp="1"/>
          </p:cNvSpPr>
          <p:nvPr>
            <p:ph type="ctrTitle"/>
          </p:nvPr>
        </p:nvSpPr>
        <p:spPr>
          <a:xfrm>
            <a:off x="761516" y="-531844"/>
            <a:ext cx="8714793" cy="4049486"/>
          </a:xfrm>
        </p:spPr>
        <p:txBody>
          <a:bodyPr/>
          <a:lstStyle/>
          <a:p>
            <a:pPr rtl="1">
              <a:lnSpc>
                <a:spcPct val="150000"/>
              </a:lnSpc>
            </a:pPr>
            <a:br>
              <a:rPr lang="en-US" sz="1800" b="1" i="0" dirty="0">
                <a:solidFill>
                  <a:srgbClr val="333333"/>
                </a:solidFill>
                <a:effectLst/>
                <a:highlight>
                  <a:srgbClr val="FFFFFF"/>
                </a:highlight>
                <a:latin typeface="IRANSans"/>
              </a:rPr>
            </a:br>
            <a:br>
              <a:rPr lang="fa-IR" sz="1800" b="1" i="0" dirty="0">
                <a:solidFill>
                  <a:srgbClr val="333333"/>
                </a:solidFill>
                <a:effectLst/>
                <a:highlight>
                  <a:srgbClr val="FFFFFF"/>
                </a:highlight>
                <a:latin typeface="IRANSans"/>
              </a:rPr>
            </a:br>
            <a:br>
              <a:rPr lang="fa-IR" sz="1200" i="0" dirty="0">
                <a:solidFill>
                  <a:srgbClr val="333333"/>
                </a:solidFill>
                <a:effectLst/>
                <a:highlight>
                  <a:srgbClr val="FFFFFF"/>
                </a:highlight>
                <a:latin typeface="IRANSans"/>
              </a:rPr>
            </a:br>
            <a:br>
              <a:rPr lang="fa-IR" sz="1050" b="0" i="0" dirty="0">
                <a:solidFill>
                  <a:srgbClr val="333333"/>
                </a:solidFill>
                <a:effectLst/>
                <a:highlight>
                  <a:srgbClr val="FFFFFF"/>
                </a:highlight>
                <a:latin typeface="IRANSans"/>
                <a:cs typeface="B Nazanin" panose="00000400000000000000" pitchFamily="2" charset="-78"/>
              </a:rPr>
            </a:br>
            <a:br>
              <a:rPr lang="en-US" sz="2400" b="1" i="0" dirty="0">
                <a:solidFill>
                  <a:srgbClr val="333333"/>
                </a:solidFill>
                <a:effectLst/>
                <a:highlight>
                  <a:srgbClr val="FFFFFF"/>
                </a:highlight>
                <a:latin typeface="IRANSans"/>
              </a:rPr>
            </a:br>
            <a:br>
              <a:rPr lang="en-US" sz="1800" b="1" i="0" dirty="0">
                <a:solidFill>
                  <a:srgbClr val="333333"/>
                </a:solidFill>
                <a:effectLst/>
                <a:highlight>
                  <a:srgbClr val="FFFFFF"/>
                </a:highlight>
                <a:latin typeface="IRANSans"/>
              </a:rPr>
            </a:br>
            <a:br>
              <a:rPr lang="en-US" sz="1800" b="1" i="0" dirty="0">
                <a:solidFill>
                  <a:srgbClr val="333333"/>
                </a:solidFill>
                <a:effectLst/>
                <a:highlight>
                  <a:srgbClr val="FFFFFF"/>
                </a:highlight>
                <a:latin typeface="IRANSans"/>
              </a:rPr>
            </a:br>
            <a:br>
              <a:rPr lang="en-US" sz="1800" b="1" i="0" dirty="0">
                <a:solidFill>
                  <a:srgbClr val="333333"/>
                </a:solidFill>
                <a:effectLst/>
                <a:highlight>
                  <a:srgbClr val="FFFFFF"/>
                </a:highlight>
                <a:latin typeface="IRANSans"/>
              </a:rPr>
            </a:br>
            <a:br>
              <a:rPr lang="en-US" sz="1800" b="1" i="0" dirty="0">
                <a:solidFill>
                  <a:srgbClr val="333333"/>
                </a:solidFill>
                <a:effectLst/>
                <a:highlight>
                  <a:srgbClr val="FFFFFF"/>
                </a:highlight>
                <a:latin typeface="IRANSans"/>
              </a:rPr>
            </a:br>
            <a:br>
              <a:rPr lang="en-US" sz="1100" i="0" dirty="0">
                <a:solidFill>
                  <a:srgbClr val="333333"/>
                </a:solidFill>
                <a:effectLst/>
                <a:highlight>
                  <a:srgbClr val="FFFFFF"/>
                </a:highlight>
                <a:latin typeface="IRANSans"/>
              </a:rPr>
            </a:br>
            <a:br>
              <a:rPr lang="en-US" sz="1800" b="1" i="0" dirty="0">
                <a:solidFill>
                  <a:srgbClr val="333333"/>
                </a:solidFill>
                <a:effectLst/>
                <a:highlight>
                  <a:srgbClr val="FFFFFF"/>
                </a:highlight>
                <a:latin typeface="IRANSans"/>
              </a:rPr>
            </a:br>
            <a:br>
              <a:rPr lang="fa-IR" sz="1100" i="0" dirty="0">
                <a:solidFill>
                  <a:srgbClr val="333333"/>
                </a:solidFill>
                <a:effectLst/>
                <a:highlight>
                  <a:srgbClr val="FFFFFF"/>
                </a:highlight>
                <a:latin typeface="IRANSans"/>
                <a:cs typeface="B Nazanin" panose="00000400000000000000" pitchFamily="2" charset="-78"/>
              </a:rPr>
            </a:br>
            <a:br>
              <a:rPr lang="fa-IR" sz="1100" i="0" dirty="0">
                <a:solidFill>
                  <a:srgbClr val="333333"/>
                </a:solidFill>
                <a:effectLst/>
                <a:highlight>
                  <a:srgbClr val="FFFFFF"/>
                </a:highlight>
                <a:latin typeface="IRANSans"/>
                <a:cs typeface="B Nazanin" panose="00000400000000000000" pitchFamily="2" charset="-78"/>
              </a:rPr>
            </a:br>
            <a:br>
              <a:rPr lang="en-US" sz="1800" b="1" i="0" dirty="0">
                <a:solidFill>
                  <a:srgbClr val="333333"/>
                </a:solidFill>
                <a:effectLst/>
                <a:highlight>
                  <a:srgbClr val="FFFFFF"/>
                </a:highlight>
                <a:latin typeface="IRANSans"/>
              </a:rPr>
            </a:br>
            <a:br>
              <a:rPr lang="en-US" sz="1800" b="1" i="0" dirty="0">
                <a:solidFill>
                  <a:srgbClr val="333333"/>
                </a:solidFill>
                <a:effectLst/>
                <a:highlight>
                  <a:srgbClr val="FFFFFF"/>
                </a:highlight>
                <a:latin typeface="IRANSans"/>
              </a:rPr>
            </a:br>
            <a:br>
              <a:rPr lang="en-US" sz="1800" b="1" i="0" dirty="0">
                <a:solidFill>
                  <a:srgbClr val="333333"/>
                </a:solidFill>
                <a:effectLst/>
                <a:highlight>
                  <a:srgbClr val="FFFFFF"/>
                </a:highlight>
                <a:latin typeface="IRANSans"/>
              </a:rPr>
            </a:br>
            <a:r>
              <a:rPr lang="fa-IR" sz="1400" b="1" i="0" dirty="0">
                <a:solidFill>
                  <a:srgbClr val="333333"/>
                </a:solidFill>
                <a:effectLst/>
                <a:highlight>
                  <a:srgbClr val="FFFFFF"/>
                </a:highlight>
                <a:latin typeface="IRANSans"/>
                <a:cs typeface="B Nazanin" panose="00000400000000000000" pitchFamily="2" charset="-78"/>
              </a:rPr>
              <a:t>بند 6 - </a:t>
            </a:r>
            <a:r>
              <a:rPr lang="fa-IR" sz="1200" b="1" i="0" dirty="0">
                <a:solidFill>
                  <a:srgbClr val="333333"/>
                </a:solidFill>
                <a:effectLst/>
                <a:highlight>
                  <a:srgbClr val="FFFFFF"/>
                </a:highlight>
                <a:latin typeface="IRANSans"/>
                <a:cs typeface="B Nazanin" panose="00000400000000000000" pitchFamily="2" charset="-78"/>
              </a:rPr>
              <a:t>برنامه‌ریزی – </a:t>
            </a:r>
            <a:r>
              <a:rPr lang="en-US" sz="1200" b="1" i="0" dirty="0">
                <a:solidFill>
                  <a:srgbClr val="333333"/>
                </a:solidFill>
                <a:effectLst/>
                <a:highlight>
                  <a:srgbClr val="FFFFFF"/>
                </a:highlight>
                <a:latin typeface="IRANSans"/>
                <a:cs typeface="B Nazanin" panose="00000400000000000000" pitchFamily="2" charset="-78"/>
              </a:rPr>
              <a:t>Planning</a:t>
            </a:r>
            <a:r>
              <a:rPr lang="fa-IR" sz="2400" b="1" i="0" dirty="0">
                <a:solidFill>
                  <a:srgbClr val="333333"/>
                </a:solidFill>
                <a:effectLst/>
                <a:highlight>
                  <a:srgbClr val="FFFFFF"/>
                </a:highlight>
                <a:latin typeface="IRANSans"/>
                <a:cs typeface="B Nazanin" panose="00000400000000000000" pitchFamily="2" charset="-78"/>
              </a:rPr>
              <a:t> </a:t>
            </a:r>
            <a:r>
              <a:rPr lang="fa-IR" sz="2000" i="0" dirty="0">
                <a:solidFill>
                  <a:srgbClr val="333333"/>
                </a:solidFill>
                <a:effectLst/>
                <a:highlight>
                  <a:srgbClr val="FFFFFF"/>
                </a:highlight>
                <a:latin typeface="IRANSans"/>
                <a:cs typeface="B Nazanin" panose="00000400000000000000" pitchFamily="2" charset="-78"/>
              </a:rPr>
              <a:t>:</a:t>
            </a:r>
            <a:r>
              <a:rPr lang="fa-IR" sz="1200" b="0" i="0" dirty="0">
                <a:solidFill>
                  <a:srgbClr val="333333"/>
                </a:solidFill>
                <a:effectLst/>
                <a:highlight>
                  <a:srgbClr val="FFFFFF"/>
                </a:highlight>
                <a:latin typeface="IRANSans"/>
                <a:cs typeface="B Nazanin" panose="00000400000000000000" pitchFamily="2" charset="-78"/>
              </a:rPr>
              <a:t> </a:t>
            </a:r>
            <a:r>
              <a:rPr lang="fa-IR" sz="1200" b="1" i="0" dirty="0">
                <a:solidFill>
                  <a:srgbClr val="333333"/>
                </a:solidFill>
                <a:effectLst/>
                <a:highlight>
                  <a:srgbClr val="FFFFFF"/>
                </a:highlight>
                <a:latin typeface="IRANSans"/>
                <a:cs typeface="B Nazanin" panose="00000400000000000000" pitchFamily="2" charset="-78"/>
              </a:rPr>
              <a:t>در این بند، شرکت‌ها موظف به تعیین اهداف خود درباره حفاظت از محیط‌زیست هستند. این اهداف باید با سیاست‌های کلی شرکت سازگار باشند و در جهت بهبود عملکرد محیطی اجرا شوند.</a:t>
            </a:r>
            <a:br>
              <a:rPr lang="fa-IR" sz="1200" b="1" i="0" dirty="0">
                <a:solidFill>
                  <a:srgbClr val="333333"/>
                </a:solidFill>
                <a:effectLst/>
                <a:highlight>
                  <a:srgbClr val="FFFFFF"/>
                </a:highlight>
                <a:latin typeface="IRANSans"/>
                <a:cs typeface="B Nazanin" panose="00000400000000000000" pitchFamily="2" charset="-78"/>
              </a:rPr>
            </a:br>
            <a:r>
              <a:rPr lang="fa-IR" sz="1400" b="1" i="0" dirty="0">
                <a:solidFill>
                  <a:srgbClr val="333333"/>
                </a:solidFill>
                <a:effectLst/>
                <a:highlight>
                  <a:srgbClr val="FFFFFF"/>
                </a:highlight>
                <a:latin typeface="IRANSans"/>
                <a:cs typeface="B Nazanin" panose="00000400000000000000" pitchFamily="2" charset="-78"/>
              </a:rPr>
              <a:t>بند 7 - </a:t>
            </a:r>
            <a:r>
              <a:rPr lang="fa-IR" sz="1200" b="1" i="0" dirty="0">
                <a:solidFill>
                  <a:srgbClr val="333333"/>
                </a:solidFill>
                <a:effectLst/>
                <a:highlight>
                  <a:srgbClr val="FFFFFF"/>
                </a:highlight>
                <a:latin typeface="IRANSans"/>
                <a:cs typeface="B Nazanin" panose="00000400000000000000" pitchFamily="2" charset="-78"/>
              </a:rPr>
              <a:t>پشتیبانی – </a:t>
            </a:r>
            <a:r>
              <a:rPr lang="en-US" sz="1200" b="1" i="0" dirty="0">
                <a:solidFill>
                  <a:srgbClr val="333333"/>
                </a:solidFill>
                <a:effectLst/>
                <a:highlight>
                  <a:srgbClr val="FFFFFF"/>
                </a:highlight>
                <a:latin typeface="IRANSans"/>
                <a:cs typeface="B Nazanin" panose="00000400000000000000" pitchFamily="2" charset="-78"/>
              </a:rPr>
              <a:t>Support</a:t>
            </a:r>
            <a:r>
              <a:rPr lang="fa-IR" sz="1200" b="1" i="0" dirty="0">
                <a:solidFill>
                  <a:srgbClr val="333333"/>
                </a:solidFill>
                <a:effectLst/>
                <a:highlight>
                  <a:srgbClr val="FFFFFF"/>
                </a:highlight>
                <a:latin typeface="IRANSans"/>
                <a:cs typeface="B Nazanin" panose="00000400000000000000" pitchFamily="2" charset="-78"/>
              </a:rPr>
              <a:t> </a:t>
            </a:r>
            <a:r>
              <a:rPr lang="fa-IR" sz="2000" b="1" i="0" dirty="0">
                <a:solidFill>
                  <a:srgbClr val="333333"/>
                </a:solidFill>
                <a:effectLst/>
                <a:highlight>
                  <a:srgbClr val="FFFFFF"/>
                </a:highlight>
                <a:latin typeface="IRANSans"/>
                <a:cs typeface="B Nazanin" panose="00000400000000000000" pitchFamily="2" charset="-78"/>
              </a:rPr>
              <a:t>: </a:t>
            </a:r>
            <a:r>
              <a:rPr lang="fa-IR" sz="1200" b="1" i="0" dirty="0">
                <a:solidFill>
                  <a:srgbClr val="333333"/>
                </a:solidFill>
                <a:effectLst/>
                <a:highlight>
                  <a:srgbClr val="FFFFFF"/>
                </a:highlight>
                <a:latin typeface="IRANSans"/>
                <a:cs typeface="B Nazanin" panose="00000400000000000000" pitchFamily="2" charset="-78"/>
              </a:rPr>
              <a:t> این بند به بررسی جزئیات و عناصر کلیدی پشتیبانی می‌پردازد و از اهمیت خاصی برخوردار است؛ زیرا وظایف و فعالیت‌های پشتیبانی اساسی برای حفظ کارایی و اثربخشی سیستم هستند.</a:t>
            </a:r>
            <a:br>
              <a:rPr lang="fa-IR" sz="1200" b="0" i="0" dirty="0">
                <a:solidFill>
                  <a:srgbClr val="333333"/>
                </a:solidFill>
                <a:effectLst/>
                <a:highlight>
                  <a:srgbClr val="FFFFFF"/>
                </a:highlight>
                <a:latin typeface="IRANSans"/>
                <a:cs typeface="B Nazanin" panose="00000400000000000000" pitchFamily="2" charset="-78"/>
              </a:rPr>
            </a:br>
            <a:r>
              <a:rPr lang="fa-IR" sz="1400" b="1" i="0" dirty="0">
                <a:solidFill>
                  <a:srgbClr val="333333"/>
                </a:solidFill>
                <a:effectLst/>
                <a:highlight>
                  <a:srgbClr val="FFFFFF"/>
                </a:highlight>
                <a:latin typeface="IRANSans"/>
                <a:cs typeface="B Nazanin" panose="00000400000000000000" pitchFamily="2" charset="-78"/>
              </a:rPr>
              <a:t>بند 8 - </a:t>
            </a:r>
            <a:r>
              <a:rPr lang="fa-IR" sz="1200" b="1" i="0" dirty="0">
                <a:solidFill>
                  <a:srgbClr val="333333"/>
                </a:solidFill>
                <a:effectLst/>
                <a:highlight>
                  <a:srgbClr val="FFFFFF"/>
                </a:highlight>
                <a:latin typeface="IRANSans"/>
                <a:cs typeface="B Nazanin" panose="00000400000000000000" pitchFamily="2" charset="-78"/>
              </a:rPr>
              <a:t>عملیات – </a:t>
            </a:r>
            <a:r>
              <a:rPr lang="en-US" sz="1200" b="1" i="0" dirty="0">
                <a:solidFill>
                  <a:srgbClr val="333333"/>
                </a:solidFill>
                <a:effectLst/>
                <a:highlight>
                  <a:srgbClr val="FFFFFF"/>
                </a:highlight>
                <a:latin typeface="IRANSans"/>
                <a:cs typeface="B Nazanin" panose="00000400000000000000" pitchFamily="2" charset="-78"/>
              </a:rPr>
              <a:t>Operation</a:t>
            </a:r>
            <a:r>
              <a:rPr lang="fa-IR" sz="2000" b="1" i="0" dirty="0">
                <a:solidFill>
                  <a:srgbClr val="333333"/>
                </a:solidFill>
                <a:effectLst/>
                <a:highlight>
                  <a:srgbClr val="FFFFFF"/>
                </a:highlight>
                <a:latin typeface="IRANSans"/>
                <a:cs typeface="B Nazanin" panose="00000400000000000000" pitchFamily="2" charset="-78"/>
              </a:rPr>
              <a:t> </a:t>
            </a:r>
            <a:r>
              <a:rPr lang="fa-IR" sz="2000" i="0" dirty="0">
                <a:solidFill>
                  <a:srgbClr val="333333"/>
                </a:solidFill>
                <a:effectLst/>
                <a:highlight>
                  <a:srgbClr val="FFFFFF"/>
                </a:highlight>
                <a:latin typeface="IRANSans"/>
                <a:cs typeface="B Nazanin" panose="00000400000000000000" pitchFamily="2" charset="-78"/>
              </a:rPr>
              <a:t>: </a:t>
            </a:r>
            <a:r>
              <a:rPr lang="fa-IR" sz="1200" b="1" i="0" dirty="0">
                <a:solidFill>
                  <a:srgbClr val="333333"/>
                </a:solidFill>
                <a:effectLst/>
                <a:highlight>
                  <a:srgbClr val="FFFFFF"/>
                </a:highlight>
                <a:latin typeface="IRANSans"/>
                <a:cs typeface="B Nazanin" panose="00000400000000000000" pitchFamily="2" charset="-78"/>
              </a:rPr>
              <a:t> این بند به شرکت‌ها و سازمان‌ها دستورالعمل‌های مهمی ارائه می‌دهد که در زمینه عملیات آن‌ها باید رعایت شود.</a:t>
            </a:r>
            <a:br>
              <a:rPr lang="fa-IR" sz="1200" b="0" i="0" dirty="0">
                <a:solidFill>
                  <a:srgbClr val="333333"/>
                </a:solidFill>
                <a:effectLst/>
                <a:highlight>
                  <a:srgbClr val="FFFFFF"/>
                </a:highlight>
                <a:latin typeface="IRANSans"/>
                <a:cs typeface="B Nazanin" panose="00000400000000000000" pitchFamily="2" charset="-78"/>
              </a:rPr>
            </a:br>
            <a:r>
              <a:rPr lang="fa-IR" sz="1400" b="1" i="0" dirty="0">
                <a:solidFill>
                  <a:srgbClr val="333333"/>
                </a:solidFill>
                <a:effectLst/>
                <a:highlight>
                  <a:srgbClr val="FFFFFF"/>
                </a:highlight>
                <a:latin typeface="IRANSans"/>
                <a:cs typeface="B Nazanin" panose="00000400000000000000" pitchFamily="2" charset="-78"/>
              </a:rPr>
              <a:t>بند 9 - </a:t>
            </a:r>
            <a:r>
              <a:rPr lang="fa-IR" sz="1200" b="1" i="0" dirty="0">
                <a:solidFill>
                  <a:srgbClr val="333333"/>
                </a:solidFill>
                <a:effectLst/>
                <a:highlight>
                  <a:srgbClr val="FFFFFF"/>
                </a:highlight>
                <a:latin typeface="IRANSans"/>
                <a:cs typeface="B Nazanin" panose="00000400000000000000" pitchFamily="2" charset="-78"/>
              </a:rPr>
              <a:t>ارزیابی عملکرد – </a:t>
            </a:r>
            <a:r>
              <a:rPr lang="en-US" sz="1200" b="1" i="0" dirty="0">
                <a:solidFill>
                  <a:srgbClr val="333333"/>
                </a:solidFill>
                <a:effectLst/>
                <a:highlight>
                  <a:srgbClr val="FFFFFF"/>
                </a:highlight>
                <a:latin typeface="IRANSans"/>
                <a:cs typeface="B Nazanin" panose="00000400000000000000" pitchFamily="2" charset="-78"/>
              </a:rPr>
              <a:t>Performance Evaluation </a:t>
            </a:r>
            <a:r>
              <a:rPr lang="fa-IR" sz="2000" i="0" dirty="0">
                <a:solidFill>
                  <a:srgbClr val="333333"/>
                </a:solidFill>
                <a:effectLst/>
                <a:highlight>
                  <a:srgbClr val="FFFFFF"/>
                </a:highlight>
                <a:latin typeface="IRANSans"/>
                <a:cs typeface="B Nazanin" panose="00000400000000000000" pitchFamily="2" charset="-78"/>
              </a:rPr>
              <a:t>:</a:t>
            </a:r>
            <a:r>
              <a:rPr lang="fa-IR" sz="1200" b="1" i="0" dirty="0">
                <a:solidFill>
                  <a:srgbClr val="333333"/>
                </a:solidFill>
                <a:effectLst/>
                <a:highlight>
                  <a:srgbClr val="FFFFFF"/>
                </a:highlight>
                <a:latin typeface="IRANSans"/>
                <a:cs typeface="B Nazanin" panose="00000400000000000000" pitchFamily="2" charset="-78"/>
              </a:rPr>
              <a:t>بر مبنای ارتباط متقابل بین سازمان و محیط‌زیست شکل گرفته و به سازمان این امکان را می‌دهد که به دقت و به شیوه‌ای سیستماتیک، عملکرد خود در زمینه‌های مختلف محیطی را ارزیابی کند.</a:t>
            </a:r>
            <a:br>
              <a:rPr lang="fa-IR" sz="1200" b="1" i="0" dirty="0">
                <a:solidFill>
                  <a:srgbClr val="333333"/>
                </a:solidFill>
                <a:effectLst/>
                <a:highlight>
                  <a:srgbClr val="FFFFFF"/>
                </a:highlight>
                <a:latin typeface="IRANSans"/>
                <a:cs typeface="B Nazanin" panose="00000400000000000000" pitchFamily="2" charset="-78"/>
              </a:rPr>
            </a:br>
            <a:r>
              <a:rPr lang="fa-IR" sz="1400" b="1" i="0" dirty="0">
                <a:solidFill>
                  <a:srgbClr val="333333"/>
                </a:solidFill>
                <a:effectLst/>
                <a:highlight>
                  <a:srgbClr val="FFFFFF"/>
                </a:highlight>
                <a:latin typeface="IRANSans"/>
                <a:cs typeface="B Nazanin" panose="00000400000000000000" pitchFamily="2" charset="-78"/>
              </a:rPr>
              <a:t>بند 10</a:t>
            </a:r>
            <a:r>
              <a:rPr lang="fa-IR" sz="2400" b="1" i="0" dirty="0">
                <a:solidFill>
                  <a:srgbClr val="333333"/>
                </a:solidFill>
                <a:effectLst/>
                <a:highlight>
                  <a:srgbClr val="FFFFFF"/>
                </a:highlight>
                <a:latin typeface="IRANSans"/>
                <a:cs typeface="B Nazanin" panose="00000400000000000000" pitchFamily="2" charset="-78"/>
              </a:rPr>
              <a:t> </a:t>
            </a:r>
            <a:r>
              <a:rPr lang="fa-IR" sz="1200" b="1" i="0" dirty="0">
                <a:solidFill>
                  <a:srgbClr val="333333"/>
                </a:solidFill>
                <a:effectLst/>
                <a:highlight>
                  <a:srgbClr val="FFFFFF"/>
                </a:highlight>
                <a:latin typeface="IRANSans"/>
                <a:cs typeface="B Nazanin" panose="00000400000000000000" pitchFamily="2" charset="-78"/>
              </a:rPr>
              <a:t>-  </a:t>
            </a:r>
            <a:r>
              <a:rPr lang="fa-IR" sz="1600" b="1" i="0" dirty="0">
                <a:solidFill>
                  <a:srgbClr val="333333"/>
                </a:solidFill>
                <a:effectLst/>
                <a:highlight>
                  <a:srgbClr val="FFFFFF"/>
                </a:highlight>
                <a:latin typeface="IRANSans"/>
                <a:cs typeface="B Nazanin" panose="00000400000000000000" pitchFamily="2" charset="-78"/>
              </a:rPr>
              <a:t>بهبود </a:t>
            </a:r>
            <a:r>
              <a:rPr lang="fa-IR" sz="1200" b="1" i="0" dirty="0">
                <a:solidFill>
                  <a:srgbClr val="333333"/>
                </a:solidFill>
                <a:effectLst/>
                <a:highlight>
                  <a:srgbClr val="FFFFFF"/>
                </a:highlight>
                <a:latin typeface="IRANSans"/>
                <a:cs typeface="B Nazanin" panose="00000400000000000000" pitchFamily="2" charset="-78"/>
              </a:rPr>
              <a:t>– </a:t>
            </a:r>
            <a:r>
              <a:rPr lang="en-US" sz="1200" b="1" i="0" dirty="0">
                <a:solidFill>
                  <a:srgbClr val="333333"/>
                </a:solidFill>
                <a:effectLst/>
                <a:highlight>
                  <a:srgbClr val="FFFFFF"/>
                </a:highlight>
                <a:latin typeface="IRANSans"/>
                <a:cs typeface="B Nazanin" panose="00000400000000000000" pitchFamily="2" charset="-78"/>
              </a:rPr>
              <a:t>Improvement</a:t>
            </a:r>
            <a:r>
              <a:rPr lang="fa-IR" sz="1400" b="1" i="0" dirty="0">
                <a:solidFill>
                  <a:srgbClr val="333333"/>
                </a:solidFill>
                <a:effectLst/>
                <a:highlight>
                  <a:srgbClr val="FFFFFF"/>
                </a:highlight>
                <a:latin typeface="IRANSans"/>
                <a:cs typeface="B Nazanin" panose="00000400000000000000" pitchFamily="2" charset="-78"/>
              </a:rPr>
              <a:t> : </a:t>
            </a:r>
            <a:r>
              <a:rPr lang="fa-IR" sz="1400" i="0" dirty="0">
                <a:solidFill>
                  <a:srgbClr val="333333"/>
                </a:solidFill>
                <a:effectLst/>
                <a:highlight>
                  <a:srgbClr val="FFFFFF"/>
                </a:highlight>
                <a:latin typeface="IRANSans"/>
                <a:cs typeface="B Nazanin" panose="00000400000000000000" pitchFamily="2" charset="-78"/>
              </a:rPr>
              <a:t>بر </a:t>
            </a:r>
            <a:r>
              <a:rPr lang="fa-IR" sz="1600" i="0" dirty="0">
                <a:solidFill>
                  <a:srgbClr val="333333"/>
                </a:solidFill>
                <a:effectLst/>
                <a:highlight>
                  <a:srgbClr val="FFFFFF"/>
                </a:highlight>
                <a:latin typeface="IRANSans"/>
                <a:cs typeface="B Nazanin" panose="00000400000000000000" pitchFamily="2" charset="-78"/>
              </a:rPr>
              <a:t>اهمیت بهبود پیوسته عملکرد زیست‌محیطی سازمان‌ها تأکید </a:t>
            </a:r>
            <a:r>
              <a:rPr lang="fa-IR" sz="1200" b="1" i="0" dirty="0">
                <a:solidFill>
                  <a:srgbClr val="333333"/>
                </a:solidFill>
                <a:effectLst/>
                <a:highlight>
                  <a:srgbClr val="FFFFFF"/>
                </a:highlight>
                <a:latin typeface="IRANSans"/>
                <a:cs typeface="B Nazanin" panose="00000400000000000000" pitchFamily="2" charset="-78"/>
              </a:rPr>
              <a:t>دارد.</a:t>
            </a:r>
            <a:br>
              <a:rPr lang="en-US" sz="1200" i="0" dirty="0">
                <a:solidFill>
                  <a:srgbClr val="333333"/>
                </a:solidFill>
                <a:effectLst/>
                <a:highlight>
                  <a:srgbClr val="FFFFFF"/>
                </a:highlight>
                <a:latin typeface="IRANSans"/>
                <a:cs typeface="B Nazanin" panose="00000400000000000000" pitchFamily="2" charset="-78"/>
              </a:rPr>
            </a:br>
            <a:endParaRPr lang="en-US" sz="1200" dirty="0">
              <a:cs typeface="B Nazanin" panose="00000400000000000000" pitchFamily="2" charset="-78"/>
            </a:endParaRPr>
          </a:p>
        </p:txBody>
      </p:sp>
      <p:pic>
        <p:nvPicPr>
          <p:cNvPr id="2" name="Picture 1">
            <a:extLst>
              <a:ext uri="{FF2B5EF4-FFF2-40B4-BE49-F238E27FC236}">
                <a16:creationId xmlns:a16="http://schemas.microsoft.com/office/drawing/2014/main" id="{5590B42E-F9D8-7566-978F-97516D23C188}"/>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1491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9711-064E-CFC9-70F7-784D0E199741}"/>
              </a:ext>
            </a:extLst>
          </p:cNvPr>
          <p:cNvSpPr>
            <a:spLocks noGrp="1"/>
          </p:cNvSpPr>
          <p:nvPr>
            <p:ph type="ctrTitle"/>
          </p:nvPr>
        </p:nvSpPr>
        <p:spPr>
          <a:xfrm>
            <a:off x="1296955" y="155856"/>
            <a:ext cx="7977048" cy="2195458"/>
          </a:xfrm>
        </p:spPr>
        <p:txBody>
          <a:bodyPr>
            <a:normAutofit/>
          </a:bodyPr>
          <a:lstStyle/>
          <a:p>
            <a:pPr rtl="1">
              <a:lnSpc>
                <a:spcPct val="150000"/>
              </a:lnSpc>
            </a:pPr>
            <a:r>
              <a:rPr lang="fa-IR" sz="1600" b="1" dirty="0">
                <a:solidFill>
                  <a:schemeClr val="tx1"/>
                </a:solidFill>
                <a:cs typeface="B Nazanin" panose="00000400000000000000" pitchFamily="2" charset="-78"/>
              </a:rPr>
              <a:t>اهداف سازمان ها در زمینه سیستم</a:t>
            </a:r>
            <a:r>
              <a:rPr lang="en-US" sz="1600" b="1" dirty="0">
                <a:solidFill>
                  <a:schemeClr val="tx1"/>
                </a:solidFill>
                <a:cs typeface="B Nazanin" panose="00000400000000000000" pitchFamily="2" charset="-78"/>
              </a:rPr>
              <a:t> </a:t>
            </a:r>
            <a:r>
              <a:rPr lang="fa-IR" sz="1600" b="1" dirty="0">
                <a:solidFill>
                  <a:schemeClr val="tx1"/>
                </a:solidFill>
                <a:cs typeface="B Nazanin" panose="00000400000000000000" pitchFamily="2" charset="-78"/>
              </a:rPr>
              <a:t>مدیریت </a:t>
            </a:r>
            <a:r>
              <a:rPr lang="en-US" sz="1600" b="1" dirty="0">
                <a:solidFill>
                  <a:schemeClr val="tx1"/>
                </a:solidFill>
                <a:cs typeface="B Nazanin" panose="00000400000000000000" pitchFamily="2" charset="-78"/>
              </a:rPr>
              <a:t>EMS</a:t>
            </a:r>
            <a:r>
              <a:rPr lang="fa-IR" sz="1800" b="1" dirty="0">
                <a:solidFill>
                  <a:schemeClr val="tx1"/>
                </a:solidFill>
                <a:cs typeface="B Nazanin" panose="00000400000000000000" pitchFamily="2" charset="-78"/>
              </a:rPr>
              <a:t> </a:t>
            </a:r>
            <a:r>
              <a:rPr lang="fa-IR" sz="1600" dirty="0">
                <a:solidFill>
                  <a:schemeClr val="tx1"/>
                </a:solidFill>
                <a:cs typeface="B Nazanin" panose="00000400000000000000" pitchFamily="2" charset="-78"/>
              </a:rPr>
              <a:t>:</a:t>
            </a:r>
            <a:br>
              <a:rPr lang="en-US" sz="1400" dirty="0">
                <a:solidFill>
                  <a:schemeClr val="tx1"/>
                </a:solidFill>
                <a:cs typeface="B Nazanin" panose="00000400000000000000" pitchFamily="2" charset="-78"/>
              </a:rPr>
            </a:br>
            <a:r>
              <a:rPr lang="fa-IR" sz="1400" dirty="0">
                <a:solidFill>
                  <a:schemeClr val="tx1"/>
                </a:solidFill>
                <a:cs typeface="B Nazanin" panose="00000400000000000000" pitchFamily="2" charset="-78"/>
              </a:rPr>
              <a:t>سازمان باید اهداف زیست محیطی روشنی داشته و یک برنامه روشن برای چگونگی دستیابی به آن اهداف داشته باشد.</a:t>
            </a:r>
            <a:br>
              <a:rPr lang="fa-IR" sz="1400" dirty="0">
                <a:solidFill>
                  <a:schemeClr val="tx1"/>
                </a:solidFill>
                <a:cs typeface="B Nazanin" panose="00000400000000000000" pitchFamily="2" charset="-78"/>
              </a:rPr>
            </a:br>
            <a:br>
              <a:rPr lang="fa-IR" sz="1400" dirty="0">
                <a:solidFill>
                  <a:schemeClr val="tx1"/>
                </a:solidFill>
                <a:cs typeface="B Nazanin" panose="00000400000000000000" pitchFamily="2" charset="-78"/>
              </a:rPr>
            </a:br>
            <a:r>
              <a:rPr lang="fa-IR" sz="1600" b="1" dirty="0">
                <a:solidFill>
                  <a:schemeClr val="tx1"/>
                </a:solidFill>
                <a:cs typeface="B Nazanin" panose="00000400000000000000" pitchFamily="2" charset="-78"/>
              </a:rPr>
              <a:t>نمونه ای از اهداف مشترک زیست محیطی :</a:t>
            </a:r>
            <a:br>
              <a:rPr lang="fa-IR" sz="1400" dirty="0">
                <a:solidFill>
                  <a:schemeClr val="tx1"/>
                </a:solidFill>
                <a:cs typeface="B Nazanin" panose="00000400000000000000" pitchFamily="2" charset="-78"/>
              </a:rPr>
            </a:br>
            <a:r>
              <a:rPr lang="fa-IR" sz="1400" dirty="0">
                <a:solidFill>
                  <a:schemeClr val="tx1"/>
                </a:solidFill>
                <a:cs typeface="B Nazanin" panose="00000400000000000000" pitchFamily="2" charset="-78"/>
              </a:rPr>
              <a:t>* کاهش میزان فلرینگ غیر مجاز</a:t>
            </a:r>
            <a:br>
              <a:rPr lang="fa-IR" sz="1400" dirty="0">
                <a:solidFill>
                  <a:schemeClr val="tx1"/>
                </a:solidFill>
                <a:cs typeface="B Nazanin" panose="00000400000000000000" pitchFamily="2" charset="-78"/>
              </a:rPr>
            </a:br>
            <a:r>
              <a:rPr lang="fa-IR" sz="1400" dirty="0">
                <a:solidFill>
                  <a:schemeClr val="tx1"/>
                </a:solidFill>
                <a:cs typeface="B Nazanin" panose="00000400000000000000" pitchFamily="2" charset="-78"/>
              </a:rPr>
              <a:t>* کاهش</a:t>
            </a:r>
            <a:r>
              <a:rPr lang="en-US" sz="1400" dirty="0">
                <a:solidFill>
                  <a:schemeClr val="tx1"/>
                </a:solidFill>
                <a:cs typeface="B Nazanin" panose="00000400000000000000" pitchFamily="2" charset="-78"/>
              </a:rPr>
              <a:t> COD </a:t>
            </a:r>
            <a:r>
              <a:rPr lang="fa-IR" sz="1400" dirty="0">
                <a:solidFill>
                  <a:schemeClr val="tx1"/>
                </a:solidFill>
                <a:cs typeface="B Nazanin" panose="00000400000000000000" pitchFamily="2" charset="-78"/>
              </a:rPr>
              <a:t>پساب </a:t>
            </a:r>
            <a:endParaRPr lang="en-US" sz="1400" dirty="0">
              <a:solidFill>
                <a:schemeClr val="tx1"/>
              </a:solidFill>
              <a:cs typeface="B Nazanin" panose="00000400000000000000" pitchFamily="2" charset="-78"/>
            </a:endParaRPr>
          </a:p>
        </p:txBody>
      </p:sp>
      <p:graphicFrame>
        <p:nvGraphicFramePr>
          <p:cNvPr id="4" name="Object 3">
            <a:extLst>
              <a:ext uri="{FF2B5EF4-FFF2-40B4-BE49-F238E27FC236}">
                <a16:creationId xmlns:a16="http://schemas.microsoft.com/office/drawing/2014/main" id="{1F742B3B-999A-409D-F448-275AA6ED01B6}"/>
              </a:ext>
            </a:extLst>
          </p:cNvPr>
          <p:cNvGraphicFramePr>
            <a:graphicFrameLocks noChangeAspect="1"/>
          </p:cNvGraphicFramePr>
          <p:nvPr/>
        </p:nvGraphicFramePr>
        <p:xfrm>
          <a:off x="625778" y="2351314"/>
          <a:ext cx="8177212" cy="3928187"/>
        </p:xfrm>
        <a:graphic>
          <a:graphicData uri="http://schemas.openxmlformats.org/presentationml/2006/ole">
            <mc:AlternateContent xmlns:mc="http://schemas.openxmlformats.org/markup-compatibility/2006">
              <mc:Choice xmlns:v="urn:schemas-microsoft-com:vml" Requires="v">
                <p:oleObj name="Bitmap Image" r:id="rId2" imgW="5114880" imgH="4057560" progId="Paint.Picture.1">
                  <p:embed/>
                </p:oleObj>
              </mc:Choice>
              <mc:Fallback>
                <p:oleObj name="Bitmap Image" r:id="rId2" imgW="5114880" imgH="4057560" progId="Paint.Picture.1">
                  <p:embed/>
                  <p:pic>
                    <p:nvPicPr>
                      <p:cNvPr id="4" name="Object 3">
                        <a:extLst>
                          <a:ext uri="{FF2B5EF4-FFF2-40B4-BE49-F238E27FC236}">
                            <a16:creationId xmlns:a16="http://schemas.microsoft.com/office/drawing/2014/main" id="{1F742B3B-999A-409D-F448-275AA6ED01B6}"/>
                          </a:ext>
                        </a:extLst>
                      </p:cNvPr>
                      <p:cNvPicPr/>
                      <p:nvPr/>
                    </p:nvPicPr>
                    <p:blipFill>
                      <a:blip r:embed="rId3"/>
                      <a:stretch>
                        <a:fillRect/>
                      </a:stretch>
                    </p:blipFill>
                    <p:spPr>
                      <a:xfrm>
                        <a:off x="625778" y="2351314"/>
                        <a:ext cx="8177212" cy="39281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7CC115E-48F0-133F-B2E0-D0FA71455271}"/>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3565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561D-609A-C482-DA1C-AE6BBDE8A798}"/>
              </a:ext>
            </a:extLst>
          </p:cNvPr>
          <p:cNvSpPr>
            <a:spLocks noGrp="1"/>
          </p:cNvSpPr>
          <p:nvPr>
            <p:ph type="title"/>
          </p:nvPr>
        </p:nvSpPr>
        <p:spPr>
          <a:xfrm>
            <a:off x="677334" y="65314"/>
            <a:ext cx="8596668" cy="2020629"/>
          </a:xfrm>
        </p:spPr>
        <p:txBody>
          <a:bodyPr>
            <a:normAutofit fontScale="90000"/>
          </a:bodyPr>
          <a:lstStyle/>
          <a:p>
            <a:pPr marR="0" lvl="0" algn="r" rtl="1">
              <a:lnSpc>
                <a:spcPct val="200000"/>
              </a:lnSpc>
              <a:spcBef>
                <a:spcPts val="0"/>
              </a:spcBef>
              <a:spcAft>
                <a:spcPts val="800"/>
              </a:spcAft>
            </a:pPr>
            <a:r>
              <a:rPr lang="fa-IR" sz="1800" b="1" dirty="0">
                <a:solidFill>
                  <a:schemeClr val="tx1"/>
                </a:solidFill>
                <a:cs typeface="B Nazanin" panose="00000400000000000000" pitchFamily="2" charset="-78"/>
              </a:rPr>
              <a:t>و اما خط مشی زیست محیطی پتروشیمی گچساران :</a:t>
            </a:r>
            <a:br>
              <a:rPr lang="fa-IR" sz="1800" dirty="0">
                <a:solidFill>
                  <a:schemeClr val="tx1"/>
                </a:solidFill>
                <a:cs typeface="B Nazanin" panose="00000400000000000000" pitchFamily="2" charset="-78"/>
              </a:rPr>
            </a:br>
            <a:r>
              <a:rPr lang="en-US" sz="1800" dirty="0">
                <a:solidFill>
                  <a:schemeClr val="tx1"/>
                </a:solidFill>
                <a:cs typeface="B Nazanin" panose="00000400000000000000" pitchFamily="2" charset="-78"/>
              </a:rPr>
              <a:t> *</a:t>
            </a:r>
            <a:r>
              <a:rPr lang="fa-IR" sz="1600" b="1" kern="1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بهبود مداوم سیستم های مدیریت بهداشت، ایمنی، محیط زیست وعملکرد آنها.</a:t>
            </a:r>
            <a:br>
              <a:rPr lang="en-US" sz="1600" kern="100"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en-US" sz="1600" kern="1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fa-IR" sz="1600" b="1" kern="1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رعایت قوانین و مقررات ایمنی، بهداشت شغلی و زیست محیطی مرتبط با فعالیت های شرکت </a:t>
            </a:r>
            <a:br>
              <a:rPr lang="en-US" sz="1600" kern="100"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en-US" sz="1600" kern="1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br>
              <a:rPr lang="en-US" sz="1800" kern="100" dirty="0">
                <a:effectLst/>
                <a:latin typeface="Calibri" panose="020F0502020204030204" pitchFamily="34" charset="0"/>
                <a:ea typeface="Calibri" panose="020F0502020204030204" pitchFamily="34" charset="0"/>
                <a:cs typeface="Arial" panose="020B0604020202020204" pitchFamily="34" charset="0"/>
              </a:rPr>
            </a:br>
            <a:br>
              <a:rPr lang="fa-IR" sz="2000" dirty="0"/>
            </a:br>
            <a:endParaRPr lang="en-US" sz="2000" dirty="0"/>
          </a:p>
        </p:txBody>
      </p:sp>
      <p:graphicFrame>
        <p:nvGraphicFramePr>
          <p:cNvPr id="4" name="Content Placeholder 3">
            <a:extLst>
              <a:ext uri="{FF2B5EF4-FFF2-40B4-BE49-F238E27FC236}">
                <a16:creationId xmlns:a16="http://schemas.microsoft.com/office/drawing/2014/main" id="{10BADE1C-8410-F2FB-C98C-1CAAEF41051F}"/>
              </a:ext>
            </a:extLst>
          </p:cNvPr>
          <p:cNvGraphicFramePr>
            <a:graphicFrameLocks noGrp="1" noChangeAspect="1"/>
          </p:cNvGraphicFramePr>
          <p:nvPr>
            <p:ph idx="1"/>
          </p:nvPr>
        </p:nvGraphicFramePr>
        <p:xfrm>
          <a:off x="677334" y="2257264"/>
          <a:ext cx="7931020" cy="4327525"/>
        </p:xfrm>
        <a:graphic>
          <a:graphicData uri="http://schemas.openxmlformats.org/presentationml/2006/ole">
            <mc:AlternateContent xmlns:mc="http://schemas.openxmlformats.org/markup-compatibility/2006">
              <mc:Choice xmlns:v="urn:schemas-microsoft-com:vml" Requires="v">
                <p:oleObj name="Bitmap Image" r:id="rId2" imgW="5114880" imgH="4057560" progId="Paint.Picture.1">
                  <p:embed/>
                </p:oleObj>
              </mc:Choice>
              <mc:Fallback>
                <p:oleObj name="Bitmap Image" r:id="rId2" imgW="5114880" imgH="4057560" progId="Paint.Picture.1">
                  <p:embed/>
                  <p:pic>
                    <p:nvPicPr>
                      <p:cNvPr id="4" name="Content Placeholder 3">
                        <a:extLst>
                          <a:ext uri="{FF2B5EF4-FFF2-40B4-BE49-F238E27FC236}">
                            <a16:creationId xmlns:a16="http://schemas.microsoft.com/office/drawing/2014/main" id="{10BADE1C-8410-F2FB-C98C-1CAAEF41051F}"/>
                          </a:ext>
                        </a:extLst>
                      </p:cNvPr>
                      <p:cNvPicPr/>
                      <p:nvPr/>
                    </p:nvPicPr>
                    <p:blipFill>
                      <a:blip r:embed="rId3"/>
                      <a:stretch>
                        <a:fillRect/>
                      </a:stretch>
                    </p:blipFill>
                    <p:spPr>
                      <a:xfrm>
                        <a:off x="677334" y="2257264"/>
                        <a:ext cx="7931020" cy="4327525"/>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102D23B-3681-A06E-3EF3-4AF9A735ABC9}"/>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35942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D839-31BC-5BB7-8F18-9D63022EDCFB}"/>
              </a:ext>
            </a:extLst>
          </p:cNvPr>
          <p:cNvSpPr>
            <a:spLocks noGrp="1"/>
          </p:cNvSpPr>
          <p:nvPr>
            <p:ph type="title"/>
          </p:nvPr>
        </p:nvSpPr>
        <p:spPr>
          <a:xfrm>
            <a:off x="546203" y="-139411"/>
            <a:ext cx="8644450" cy="1320800"/>
          </a:xfrm>
        </p:spPr>
        <p:txBody>
          <a:bodyPr>
            <a:normAutofit/>
          </a:bodyPr>
          <a:lstStyle/>
          <a:p>
            <a:pPr algn="r" rtl="1"/>
            <a:br>
              <a:rPr lang="en-US" sz="2000" b="1" dirty="0">
                <a:solidFill>
                  <a:schemeClr val="tx1"/>
                </a:solidFill>
                <a:cs typeface="B Nazanin" panose="00000400000000000000" pitchFamily="2" charset="-78"/>
              </a:rPr>
            </a:br>
            <a:br>
              <a:rPr lang="en-US" sz="2000" b="1" dirty="0">
                <a:solidFill>
                  <a:schemeClr val="tx1"/>
                </a:solidFill>
                <a:cs typeface="B Nazanin" panose="00000400000000000000" pitchFamily="2" charset="-78"/>
              </a:rPr>
            </a:br>
            <a:br>
              <a:rPr lang="en-US" sz="2000" b="1" dirty="0">
                <a:solidFill>
                  <a:schemeClr val="tx1"/>
                </a:solidFill>
                <a:cs typeface="B Nazanin" panose="00000400000000000000" pitchFamily="2" charset="-78"/>
              </a:rPr>
            </a:br>
            <a:r>
              <a:rPr lang="fa-IR" sz="2000" b="1" dirty="0">
                <a:solidFill>
                  <a:schemeClr val="tx1"/>
                </a:solidFill>
                <a:cs typeface="B Nazanin" panose="00000400000000000000" pitchFamily="2" charset="-78"/>
              </a:rPr>
              <a:t>(( پتروشیمی گچساران خود را متعهد به دریافت گواهینامه </a:t>
            </a:r>
            <a:r>
              <a:rPr lang="en-US" sz="2000" b="1" dirty="0">
                <a:solidFill>
                  <a:schemeClr val="tx1"/>
                </a:solidFill>
                <a:cs typeface="B Nazanin" panose="00000400000000000000" pitchFamily="2" charset="-78"/>
              </a:rPr>
              <a:t>ISO14001</a:t>
            </a:r>
            <a:r>
              <a:rPr lang="fa-IR" sz="2000" b="1" dirty="0">
                <a:solidFill>
                  <a:schemeClr val="tx1"/>
                </a:solidFill>
                <a:cs typeface="B Nazanin" panose="00000400000000000000" pitchFamily="2" charset="-78"/>
              </a:rPr>
              <a:t> در آینده نزدیک </a:t>
            </a:r>
            <a:r>
              <a:rPr lang="fa-IR" sz="1800" b="1" dirty="0">
                <a:solidFill>
                  <a:schemeClr val="tx1"/>
                </a:solidFill>
                <a:cs typeface="B Nazanin" panose="00000400000000000000" pitchFamily="2" charset="-78"/>
              </a:rPr>
              <a:t>میداند</a:t>
            </a:r>
            <a:r>
              <a:rPr lang="fa-IR" sz="2000" b="1" dirty="0">
                <a:solidFill>
                  <a:schemeClr val="tx1"/>
                </a:solidFill>
                <a:cs typeface="B Nazanin" panose="00000400000000000000" pitchFamily="2" charset="-78"/>
              </a:rPr>
              <a:t> ))</a:t>
            </a:r>
            <a:endParaRPr lang="en-US" sz="2000" b="1" dirty="0">
              <a:solidFill>
                <a:schemeClr val="tx1"/>
              </a:solidFill>
              <a:cs typeface="B Nazanin" panose="00000400000000000000" pitchFamily="2" charset="-78"/>
            </a:endParaRPr>
          </a:p>
        </p:txBody>
      </p:sp>
      <p:graphicFrame>
        <p:nvGraphicFramePr>
          <p:cNvPr id="4" name="Content Placeholder 3">
            <a:extLst>
              <a:ext uri="{FF2B5EF4-FFF2-40B4-BE49-F238E27FC236}">
                <a16:creationId xmlns:a16="http://schemas.microsoft.com/office/drawing/2014/main" id="{D7D06FC4-35D8-00C1-DDA6-E59BFF84DE35}"/>
              </a:ext>
            </a:extLst>
          </p:cNvPr>
          <p:cNvGraphicFramePr>
            <a:graphicFrameLocks noGrp="1" noChangeAspect="1"/>
          </p:cNvGraphicFramePr>
          <p:nvPr>
            <p:ph idx="1"/>
          </p:nvPr>
        </p:nvGraphicFramePr>
        <p:xfrm>
          <a:off x="546203" y="1931438"/>
          <a:ext cx="7960723" cy="4671526"/>
        </p:xfrm>
        <a:graphic>
          <a:graphicData uri="http://schemas.openxmlformats.org/presentationml/2006/ole">
            <mc:AlternateContent xmlns:mc="http://schemas.openxmlformats.org/markup-compatibility/2006">
              <mc:Choice xmlns:v="urn:schemas-microsoft-com:vml" Requires="v">
                <p:oleObj name="Bitmap Image" r:id="rId2" imgW="5114880" imgH="4057560" progId="Paint.Picture.1">
                  <p:embed/>
                </p:oleObj>
              </mc:Choice>
              <mc:Fallback>
                <p:oleObj name="Bitmap Image" r:id="rId2" imgW="5114880" imgH="4057560" progId="Paint.Picture.1">
                  <p:embed/>
                  <p:pic>
                    <p:nvPicPr>
                      <p:cNvPr id="4" name="Content Placeholder 3">
                        <a:extLst>
                          <a:ext uri="{FF2B5EF4-FFF2-40B4-BE49-F238E27FC236}">
                            <a16:creationId xmlns:a16="http://schemas.microsoft.com/office/drawing/2014/main" id="{D7D06FC4-35D8-00C1-DDA6-E59BFF84DE35}"/>
                          </a:ext>
                        </a:extLst>
                      </p:cNvPr>
                      <p:cNvPicPr/>
                      <p:nvPr/>
                    </p:nvPicPr>
                    <p:blipFill>
                      <a:blip r:embed="rId3"/>
                      <a:stretch>
                        <a:fillRect/>
                      </a:stretch>
                    </p:blipFill>
                    <p:spPr>
                      <a:xfrm>
                        <a:off x="546203" y="1931438"/>
                        <a:ext cx="7960723" cy="4671526"/>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3C2A7DC-C043-BFD5-7621-3895EB566D8A}"/>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855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6AE7-7523-0D2B-5402-FB908354BDF7}"/>
              </a:ext>
            </a:extLst>
          </p:cNvPr>
          <p:cNvSpPr>
            <a:spLocks noGrp="1"/>
          </p:cNvSpPr>
          <p:nvPr>
            <p:ph type="ctrTitle"/>
          </p:nvPr>
        </p:nvSpPr>
        <p:spPr>
          <a:xfrm>
            <a:off x="923728" y="61545"/>
            <a:ext cx="8397551" cy="894231"/>
          </a:xfrm>
        </p:spPr>
        <p:txBody>
          <a:bodyPr/>
          <a:lstStyle/>
          <a:p>
            <a:pPr algn="ctr" rtl="1"/>
            <a:r>
              <a:rPr lang="fa-IR" sz="2800" b="1" dirty="0">
                <a:solidFill>
                  <a:schemeClr val="tx1"/>
                </a:solidFill>
              </a:rPr>
              <a:t>استاندارد محیط زیست  </a:t>
            </a:r>
            <a:r>
              <a:rPr lang="en-US" sz="2800" b="1" dirty="0">
                <a:solidFill>
                  <a:schemeClr val="tx1"/>
                </a:solidFill>
              </a:rPr>
              <a:t> ISO 14001 : 2015</a:t>
            </a:r>
            <a:r>
              <a:rPr lang="fa-IR" sz="2800" b="1" dirty="0">
                <a:solidFill>
                  <a:schemeClr val="tx1"/>
                </a:solidFill>
              </a:rPr>
              <a:t>  </a:t>
            </a:r>
            <a:endParaRPr lang="en-US" sz="2800" b="1" dirty="0">
              <a:solidFill>
                <a:schemeClr val="tx1"/>
              </a:solidFill>
            </a:endParaRPr>
          </a:p>
        </p:txBody>
      </p:sp>
      <p:pic>
        <p:nvPicPr>
          <p:cNvPr id="11" name="Picture 10">
            <a:extLst>
              <a:ext uri="{FF2B5EF4-FFF2-40B4-BE49-F238E27FC236}">
                <a16:creationId xmlns:a16="http://schemas.microsoft.com/office/drawing/2014/main" id="{4AEEA230-6B67-68A1-D007-FC1504360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5" y="950918"/>
            <a:ext cx="8668139" cy="5477874"/>
          </a:xfrm>
          <a:prstGeom prst="rect">
            <a:avLst/>
          </a:prstGeom>
        </p:spPr>
      </p:pic>
      <p:pic>
        <p:nvPicPr>
          <p:cNvPr id="4" name="Picture 3">
            <a:extLst>
              <a:ext uri="{FF2B5EF4-FFF2-40B4-BE49-F238E27FC236}">
                <a16:creationId xmlns:a16="http://schemas.microsoft.com/office/drawing/2014/main" id="{58615A02-9089-0816-F8A7-EBF26059F69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61545"/>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7827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DF144-BB09-C367-F599-80E69D0D06EB}"/>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0357337" y="0"/>
            <a:ext cx="1758463" cy="1099038"/>
          </a:xfrm>
          <a:prstGeom prst="rect">
            <a:avLst/>
          </a:prstGeom>
          <a:solidFill>
            <a:srgbClr val="FFFFFF"/>
          </a:solidFill>
        </p:spPr>
      </p:pic>
      <p:sp>
        <p:nvSpPr>
          <p:cNvPr id="9" name="TextBox 8">
            <a:extLst>
              <a:ext uri="{FF2B5EF4-FFF2-40B4-BE49-F238E27FC236}">
                <a16:creationId xmlns:a16="http://schemas.microsoft.com/office/drawing/2014/main" id="{367BE424-A0A8-5424-A3E7-08F799A47781}"/>
              </a:ext>
            </a:extLst>
          </p:cNvPr>
          <p:cNvSpPr txBox="1"/>
          <p:nvPr/>
        </p:nvSpPr>
        <p:spPr>
          <a:xfrm>
            <a:off x="7008380" y="4068036"/>
            <a:ext cx="2883831" cy="1446550"/>
          </a:xfrm>
          <a:prstGeom prst="rect">
            <a:avLst/>
          </a:prstGeom>
          <a:noFill/>
        </p:spPr>
        <p:txBody>
          <a:bodyPr wrap="square" rtlCol="0">
            <a:spAutoFit/>
          </a:bodyPr>
          <a:lstStyle/>
          <a:p>
            <a:pPr algn="ctr"/>
            <a:r>
              <a:rPr lang="fa-IR" b="1" dirty="0"/>
              <a:t>با تشکر از توجه شما</a:t>
            </a:r>
            <a:endParaRPr lang="fa-IR" b="1" dirty="0">
              <a:cs typeface="2  Baran" panose="00000400000000000000" pitchFamily="2" charset="-78"/>
            </a:endParaRPr>
          </a:p>
          <a:p>
            <a:pPr algn="ctr"/>
            <a:endParaRPr lang="fa-IR" b="1" dirty="0">
              <a:cs typeface="2  Baran" panose="00000400000000000000" pitchFamily="2" charset="-78"/>
            </a:endParaRPr>
          </a:p>
          <a:p>
            <a:pPr algn="ctr"/>
            <a:r>
              <a:rPr lang="fa-IR" b="1" dirty="0">
                <a:cs typeface="2  Baran" panose="00000400000000000000" pitchFamily="2" charset="-78"/>
              </a:rPr>
              <a:t>محیط زیست پتروشیمی گچساران</a:t>
            </a:r>
          </a:p>
          <a:p>
            <a:pPr algn="ctr"/>
            <a:r>
              <a:rPr lang="fa-IR" sz="1600" b="1" dirty="0">
                <a:cs typeface="2  Baran" panose="00000400000000000000" pitchFamily="2" charset="-78"/>
              </a:rPr>
              <a:t> </a:t>
            </a:r>
          </a:p>
          <a:p>
            <a:pPr algn="ctr"/>
            <a:r>
              <a:rPr lang="fa-IR" b="1" dirty="0">
                <a:cs typeface="2  Baran" panose="00000400000000000000" pitchFamily="2" charset="-78"/>
              </a:rPr>
              <a:t>ارائه دهنده: ابراهیم جشیره نژادی</a:t>
            </a:r>
            <a:endParaRPr lang="en-US" b="1" dirty="0">
              <a:cs typeface="2  Baran" panose="00000400000000000000" pitchFamily="2" charset="-78"/>
            </a:endParaRPr>
          </a:p>
        </p:txBody>
      </p:sp>
      <p:pic>
        <p:nvPicPr>
          <p:cNvPr id="2" name="Picture 1">
            <a:extLst>
              <a:ext uri="{FF2B5EF4-FFF2-40B4-BE49-F238E27FC236}">
                <a16:creationId xmlns:a16="http://schemas.microsoft.com/office/drawing/2014/main" id="{7258848D-F8DF-0C5A-3C4A-46737425AD3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
        <p:nvSpPr>
          <p:cNvPr id="3" name="Rectangle: Rounded Corners 2">
            <a:extLst>
              <a:ext uri="{FF2B5EF4-FFF2-40B4-BE49-F238E27FC236}">
                <a16:creationId xmlns:a16="http://schemas.microsoft.com/office/drawing/2014/main" id="{E3B0403A-84B5-0CEC-B57A-38758D74F80D}"/>
              </a:ext>
            </a:extLst>
          </p:cNvPr>
          <p:cNvSpPr/>
          <p:nvPr/>
        </p:nvSpPr>
        <p:spPr>
          <a:xfrm>
            <a:off x="888368" y="215153"/>
            <a:ext cx="8479750" cy="1936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a-IR" sz="1200" b="1" dirty="0">
                <a:solidFill>
                  <a:schemeClr val="tx1"/>
                </a:solidFill>
              </a:rPr>
              <a:t>کاش پندار جهان را میزدوند به پاکی!  </a:t>
            </a:r>
          </a:p>
          <a:p>
            <a:pPr algn="r"/>
            <a:r>
              <a:rPr lang="fa-IR" sz="1200" b="1" dirty="0">
                <a:solidFill>
                  <a:schemeClr val="tx1"/>
                </a:solidFill>
              </a:rPr>
              <a:t>         </a:t>
            </a:r>
          </a:p>
          <a:p>
            <a:pPr algn="r"/>
            <a:r>
              <a:rPr lang="fa-IR" sz="1200" b="1" dirty="0">
                <a:solidFill>
                  <a:schemeClr val="tx1"/>
                </a:solidFill>
              </a:rPr>
              <a:t>                                      کاش میشد تیشه ها را ، اره ها را،</a:t>
            </a:r>
          </a:p>
          <a:p>
            <a:pPr algn="r"/>
            <a:endParaRPr lang="fa-IR" sz="1200" b="1" dirty="0">
              <a:solidFill>
                <a:schemeClr val="tx1"/>
              </a:solidFill>
            </a:endParaRPr>
          </a:p>
          <a:p>
            <a:pPr algn="r"/>
            <a:r>
              <a:rPr lang="fa-IR" sz="1200" b="1" dirty="0">
                <a:solidFill>
                  <a:schemeClr val="tx1"/>
                </a:solidFill>
              </a:rPr>
              <a:t>                                                                                    می شکستند قطعه قطعه!</a:t>
            </a:r>
          </a:p>
          <a:p>
            <a:pPr algn="r"/>
            <a:endParaRPr lang="fa-IR" sz="1200" b="1" dirty="0">
              <a:solidFill>
                <a:schemeClr val="tx1"/>
              </a:solidFill>
            </a:endParaRPr>
          </a:p>
          <a:p>
            <a:pPr algn="r"/>
            <a:r>
              <a:rPr lang="fa-IR" sz="1200" b="1" dirty="0">
                <a:solidFill>
                  <a:schemeClr val="tx1"/>
                </a:solidFill>
              </a:rPr>
              <a:t>                                                                                                                 تا درختان زنده مانند،زندگی هم جاودانه !!</a:t>
            </a:r>
            <a:endParaRPr lang="en-US" sz="1200" b="1" dirty="0">
              <a:solidFill>
                <a:schemeClr val="tx1"/>
              </a:solidFill>
            </a:endParaRPr>
          </a:p>
        </p:txBody>
      </p:sp>
      <p:graphicFrame>
        <p:nvGraphicFramePr>
          <p:cNvPr id="7" name="Content Placeholder 3">
            <a:extLst>
              <a:ext uri="{FF2B5EF4-FFF2-40B4-BE49-F238E27FC236}">
                <a16:creationId xmlns:a16="http://schemas.microsoft.com/office/drawing/2014/main" id="{2DB0002E-6952-6BD0-5BBE-23A8742497D7}"/>
              </a:ext>
            </a:extLst>
          </p:cNvPr>
          <p:cNvGraphicFramePr>
            <a:graphicFrameLocks noChangeAspect="1"/>
          </p:cNvGraphicFramePr>
          <p:nvPr>
            <p:extLst>
              <p:ext uri="{D42A27DB-BD31-4B8C-83A1-F6EECF244321}">
                <p14:modId xmlns:p14="http://schemas.microsoft.com/office/powerpoint/2010/main" val="358391211"/>
              </p:ext>
            </p:extLst>
          </p:nvPr>
        </p:nvGraphicFramePr>
        <p:xfrm>
          <a:off x="406400" y="2788407"/>
          <a:ext cx="6779489" cy="3836129"/>
        </p:xfrm>
        <a:graphic>
          <a:graphicData uri="http://schemas.openxmlformats.org/presentationml/2006/ole">
            <mc:AlternateContent xmlns:mc="http://schemas.openxmlformats.org/markup-compatibility/2006">
              <mc:Choice xmlns:v="urn:schemas-microsoft-com:vml" Requires="v">
                <p:oleObj name="Bitmap Image" r:id="rId3" imgW="5114880" imgH="4057560" progId="Paint.Picture.1">
                  <p:embed/>
                </p:oleObj>
              </mc:Choice>
              <mc:Fallback>
                <p:oleObj name="Bitmap Image" r:id="rId3" imgW="5114880" imgH="4057560" progId="Paint.Picture.1">
                  <p:embed/>
                  <p:pic>
                    <p:nvPicPr>
                      <p:cNvPr id="4" name="Content Placeholder 3">
                        <a:extLst>
                          <a:ext uri="{FF2B5EF4-FFF2-40B4-BE49-F238E27FC236}">
                            <a16:creationId xmlns:a16="http://schemas.microsoft.com/office/drawing/2014/main" id="{D7D06FC4-35D8-00C1-DDA6-E59BFF84DE35}"/>
                          </a:ext>
                        </a:extLst>
                      </p:cNvPr>
                      <p:cNvPicPr/>
                      <p:nvPr/>
                    </p:nvPicPr>
                    <p:blipFill>
                      <a:blip r:embed="rId4"/>
                      <a:stretch>
                        <a:fillRect/>
                      </a:stretch>
                    </p:blipFill>
                    <p:spPr>
                      <a:xfrm>
                        <a:off x="406400" y="2788407"/>
                        <a:ext cx="6779489" cy="3836129"/>
                      </a:xfrm>
                      <a:prstGeom prst="rect">
                        <a:avLst/>
                      </a:prstGeom>
                    </p:spPr>
                  </p:pic>
                </p:oleObj>
              </mc:Fallback>
            </mc:AlternateContent>
          </a:graphicData>
        </a:graphic>
      </p:graphicFrame>
    </p:spTree>
    <p:extLst>
      <p:ext uri="{BB962C8B-B14F-4D97-AF65-F5344CB8AC3E}">
        <p14:creationId xmlns:p14="http://schemas.microsoft.com/office/powerpoint/2010/main" val="331111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BC0C-1B25-3CC4-34F2-CAB91288118C}"/>
              </a:ext>
            </a:extLst>
          </p:cNvPr>
          <p:cNvSpPr>
            <a:spLocks noGrp="1"/>
          </p:cNvSpPr>
          <p:nvPr>
            <p:ph type="ctrTitle"/>
          </p:nvPr>
        </p:nvSpPr>
        <p:spPr>
          <a:xfrm>
            <a:off x="827417" y="52753"/>
            <a:ext cx="8438733" cy="2110155"/>
          </a:xfrm>
        </p:spPr>
        <p:txBody>
          <a:bodyPr/>
          <a:lstStyle/>
          <a:p>
            <a:pPr algn="r" rtl="1"/>
            <a:r>
              <a:rPr lang="fa-IR" sz="1600" b="1" dirty="0">
                <a:solidFill>
                  <a:srgbClr val="00B050"/>
                </a:solidFill>
              </a:rPr>
              <a:t>محیط زیست </a:t>
            </a:r>
            <a:r>
              <a:rPr lang="fa-IR" sz="1600" dirty="0">
                <a:solidFill>
                  <a:srgbClr val="00B050"/>
                </a:solidFill>
              </a:rPr>
              <a:t>: </a:t>
            </a:r>
            <a:br>
              <a:rPr lang="fa-IR" sz="1400" dirty="0">
                <a:solidFill>
                  <a:schemeClr val="accent1">
                    <a:lumMod val="50000"/>
                  </a:schemeClr>
                </a:solidFill>
              </a:rPr>
            </a:br>
            <a:br>
              <a:rPr lang="fa-IR" sz="1600" dirty="0">
                <a:solidFill>
                  <a:schemeClr val="accent1">
                    <a:lumMod val="50000"/>
                  </a:schemeClr>
                </a:solidFill>
                <a:cs typeface="B Nazanin" panose="00000400000000000000" pitchFamily="2" charset="-78"/>
              </a:rPr>
            </a:br>
            <a:r>
              <a:rPr lang="fa-IR" sz="1600" b="1" i="0" dirty="0">
                <a:solidFill>
                  <a:srgbClr val="040C28"/>
                </a:solidFill>
                <a:effectLst/>
                <a:highlight>
                  <a:srgbClr val="FFFFFF"/>
                </a:highlight>
                <a:latin typeface="arial" panose="020B0604020202020204" pitchFamily="34" charset="0"/>
                <a:cs typeface="B Nazanin" panose="00000400000000000000" pitchFamily="2" charset="-78"/>
              </a:rPr>
              <a:t>محیط زیست</a:t>
            </a:r>
            <a:r>
              <a:rPr lang="fa-IR" sz="1600" b="1" i="0" dirty="0">
                <a:solidFill>
                  <a:srgbClr val="202124"/>
                </a:solidFill>
                <a:effectLst/>
                <a:highlight>
                  <a:srgbClr val="FFFFFF"/>
                </a:highlight>
                <a:latin typeface="arial" panose="020B0604020202020204" pitchFamily="34" charset="0"/>
                <a:cs typeface="B Nazanin" panose="00000400000000000000" pitchFamily="2" charset="-78"/>
              </a:rPr>
              <a:t> به همه محیط ‌هایی که در آنها زندگی جریان دارد گفته می‌شود. </a:t>
            </a:r>
            <a:br>
              <a:rPr lang="fa-IR" sz="1600" b="1" i="0" dirty="0">
                <a:solidFill>
                  <a:srgbClr val="202124"/>
                </a:solidFill>
                <a:effectLst/>
                <a:highlight>
                  <a:srgbClr val="FFFFFF"/>
                </a:highlight>
                <a:latin typeface="arial" panose="020B0604020202020204" pitchFamily="34" charset="0"/>
                <a:cs typeface="B Nazanin" panose="00000400000000000000" pitchFamily="2" charset="-78"/>
              </a:rPr>
            </a:br>
            <a:br>
              <a:rPr lang="fa-IR" sz="1600" b="1" i="0" dirty="0">
                <a:solidFill>
                  <a:srgbClr val="202124"/>
                </a:solidFill>
                <a:effectLst/>
                <a:highlight>
                  <a:srgbClr val="FFFFFF"/>
                </a:highlight>
                <a:latin typeface="arial" panose="020B0604020202020204" pitchFamily="34" charset="0"/>
                <a:cs typeface="B Nazanin" panose="00000400000000000000" pitchFamily="2" charset="-78"/>
              </a:rPr>
            </a:br>
            <a:r>
              <a:rPr lang="fa-IR" sz="1600" b="1" i="0" dirty="0">
                <a:solidFill>
                  <a:srgbClr val="202124"/>
                </a:solidFill>
                <a:effectLst/>
                <a:highlight>
                  <a:srgbClr val="FFFFFF"/>
                </a:highlight>
                <a:latin typeface="arial" panose="020B0604020202020204" pitchFamily="34" charset="0"/>
                <a:cs typeface="B Nazanin" panose="00000400000000000000" pitchFamily="2" charset="-78"/>
              </a:rPr>
              <a:t>مجموعه‌ای از عوامل فیزیکی خارجی و موجودات زنده که با هم در کنش هستند، </a:t>
            </a:r>
            <a:r>
              <a:rPr lang="fa-IR" sz="1600" b="1" i="0" dirty="0">
                <a:solidFill>
                  <a:srgbClr val="040C28"/>
                </a:solidFill>
                <a:effectLst/>
                <a:highlight>
                  <a:srgbClr val="FFFFFF"/>
                </a:highlight>
                <a:latin typeface="arial" panose="020B0604020202020204" pitchFamily="34" charset="0"/>
                <a:cs typeface="B Nazanin" panose="00000400000000000000" pitchFamily="2" charset="-78"/>
              </a:rPr>
              <a:t>محیط زیست</a:t>
            </a:r>
            <a:r>
              <a:rPr lang="fa-IR" sz="1600" b="1" i="0" dirty="0">
                <a:solidFill>
                  <a:srgbClr val="202124"/>
                </a:solidFill>
                <a:effectLst/>
                <a:highlight>
                  <a:srgbClr val="FFFFFF"/>
                </a:highlight>
                <a:latin typeface="arial" panose="020B0604020202020204" pitchFamily="34" charset="0"/>
                <a:cs typeface="B Nazanin" panose="00000400000000000000" pitchFamily="2" charset="-78"/>
              </a:rPr>
              <a:t> را تشکیل می‌دهند و بر رشد و نمو و رفتار موجودات تأثیر می‌گذارند.</a:t>
            </a:r>
            <a:br>
              <a:rPr lang="en-US" sz="1050" b="1" i="0" dirty="0">
                <a:solidFill>
                  <a:srgbClr val="202124"/>
                </a:solidFill>
                <a:effectLst/>
                <a:highlight>
                  <a:srgbClr val="FFFFFF"/>
                </a:highlight>
                <a:latin typeface="arial" panose="020B0604020202020204" pitchFamily="34" charset="0"/>
                <a:cs typeface="B Nazanin" panose="00000400000000000000" pitchFamily="2" charset="-78"/>
              </a:rPr>
            </a:br>
            <a:br>
              <a:rPr lang="fa-IR" sz="900" b="0" i="0" dirty="0">
                <a:solidFill>
                  <a:srgbClr val="202124"/>
                </a:solidFill>
                <a:effectLst/>
                <a:highlight>
                  <a:srgbClr val="FFFFFF"/>
                </a:highlight>
                <a:latin typeface="arial" panose="020B0604020202020204" pitchFamily="34" charset="0"/>
                <a:cs typeface="B Nazanin" panose="00000400000000000000" pitchFamily="2" charset="-78"/>
              </a:rPr>
            </a:br>
            <a:endParaRPr lang="en-US" sz="1400" dirty="0">
              <a:solidFill>
                <a:schemeClr val="tx1"/>
              </a:solidFill>
              <a:cs typeface="B Nazanin" panose="00000400000000000000" pitchFamily="2" charset="-78"/>
            </a:endParaRPr>
          </a:p>
        </p:txBody>
      </p:sp>
      <p:pic>
        <p:nvPicPr>
          <p:cNvPr id="7" name="Picture 6">
            <a:extLst>
              <a:ext uri="{FF2B5EF4-FFF2-40B4-BE49-F238E27FC236}">
                <a16:creationId xmlns:a16="http://schemas.microsoft.com/office/drawing/2014/main" id="{C4B0116C-51A2-3A94-83BA-EA0BF13BF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1" y="2101362"/>
            <a:ext cx="8360542" cy="46423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031275E3-846B-D645-32E8-F544C0F5198E}"/>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7" y="0"/>
            <a:ext cx="1758463" cy="1099038"/>
          </a:xfrm>
          <a:prstGeom prst="rect">
            <a:avLst/>
          </a:prstGeom>
          <a:solidFill>
            <a:srgbClr val="FFFFFF"/>
          </a:solidFill>
        </p:spPr>
      </p:pic>
      <p:pic>
        <p:nvPicPr>
          <p:cNvPr id="3" name="Picture 2">
            <a:extLst>
              <a:ext uri="{FF2B5EF4-FFF2-40B4-BE49-F238E27FC236}">
                <a16:creationId xmlns:a16="http://schemas.microsoft.com/office/drawing/2014/main" id="{E2B2286E-ECA0-E7C7-0C2E-B77016F7C93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61545"/>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8119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E78A-D78B-A9E2-DB95-2EFFB4EA5009}"/>
              </a:ext>
            </a:extLst>
          </p:cNvPr>
          <p:cNvSpPr>
            <a:spLocks noGrp="1"/>
          </p:cNvSpPr>
          <p:nvPr>
            <p:ph type="title"/>
          </p:nvPr>
        </p:nvSpPr>
        <p:spPr>
          <a:xfrm>
            <a:off x="677334" y="52753"/>
            <a:ext cx="8596668" cy="1877647"/>
          </a:xfrm>
        </p:spPr>
        <p:txBody>
          <a:bodyPr>
            <a:normAutofit/>
          </a:bodyPr>
          <a:lstStyle/>
          <a:p>
            <a:pPr algn="r" rtl="1"/>
            <a:r>
              <a:rPr lang="fa-IR" sz="1600" b="1" dirty="0"/>
              <a:t>محیط زیست در صنعت پتروشیمی :</a:t>
            </a:r>
            <a:br>
              <a:rPr lang="fa-IR" sz="1600" b="1" dirty="0"/>
            </a:br>
            <a:br>
              <a:rPr lang="fa-IR" sz="1600" b="1" dirty="0"/>
            </a:br>
            <a:r>
              <a:rPr lang="fa-IR" sz="1200" b="1" dirty="0">
                <a:solidFill>
                  <a:schemeClr val="tx1"/>
                </a:solidFill>
                <a:cs typeface="B Nazanin" panose="00000400000000000000" pitchFamily="2" charset="-78"/>
              </a:rPr>
              <a:t>باتوجه به گستردگی مواد مصرفی، واسطه و تولیدی در صنایع پتروشیمی ،متعاقبا جنبه های زیست محیطی و اثرات این مواد و فعالیت های اجرایی بر محیط زیست در صنایع پتروشیمی قابل تامل و بررسی می باشد.</a:t>
            </a:r>
            <a:br>
              <a:rPr lang="fa-IR" sz="1200" b="1" dirty="0">
                <a:solidFill>
                  <a:schemeClr val="tx1"/>
                </a:solidFill>
                <a:cs typeface="B Nazanin" panose="00000400000000000000" pitchFamily="2" charset="-78"/>
              </a:rPr>
            </a:br>
            <a:r>
              <a:rPr lang="fa-IR" sz="1200" b="1" dirty="0">
                <a:solidFill>
                  <a:schemeClr val="tx1"/>
                </a:solidFill>
                <a:cs typeface="B Nazanin" panose="00000400000000000000" pitchFamily="2" charset="-78"/>
              </a:rPr>
              <a:t>وبه عنوان یکی از چالش های اساسی ونیازمند کنترل قابل پیگیری می باشد.</a:t>
            </a:r>
            <a:br>
              <a:rPr lang="fa-IR" sz="1200" b="1" dirty="0">
                <a:solidFill>
                  <a:schemeClr val="tx1"/>
                </a:solidFill>
                <a:cs typeface="B Nazanin" panose="00000400000000000000" pitchFamily="2" charset="-78"/>
              </a:rPr>
            </a:br>
            <a:r>
              <a:rPr lang="fa-IR" sz="1200" b="1" dirty="0">
                <a:solidFill>
                  <a:schemeClr val="tx1"/>
                </a:solidFill>
                <a:cs typeface="B Nazanin" panose="00000400000000000000" pitchFamily="2" charset="-78"/>
              </a:rPr>
              <a:t>ایجاد پساب های شیمیایی ،آلودگی های صوتی ، تولید زباله ..... و از مهمترین اثرات بارز می باشد</a:t>
            </a:r>
            <a:endParaRPr lang="en-US" sz="1600" b="1" dirty="0">
              <a:cs typeface="B Nazanin" panose="00000400000000000000" pitchFamily="2" charset="-78"/>
            </a:endParaRPr>
          </a:p>
        </p:txBody>
      </p:sp>
      <p:pic>
        <p:nvPicPr>
          <p:cNvPr id="4" name="Picture 3">
            <a:extLst>
              <a:ext uri="{FF2B5EF4-FFF2-40B4-BE49-F238E27FC236}">
                <a16:creationId xmlns:a16="http://schemas.microsoft.com/office/drawing/2014/main" id="{83948749-C4F9-9493-493C-20D3C9ABC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09" y="1723292"/>
            <a:ext cx="8360542" cy="50819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a:extLst>
              <a:ext uri="{FF2B5EF4-FFF2-40B4-BE49-F238E27FC236}">
                <a16:creationId xmlns:a16="http://schemas.microsoft.com/office/drawing/2014/main" id="{DA3F3C2E-73EB-B282-564D-3C51D78E133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9923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6B16-C0CD-D733-DF92-BFB41519A117}"/>
              </a:ext>
            </a:extLst>
          </p:cNvPr>
          <p:cNvSpPr>
            <a:spLocks noGrp="1"/>
          </p:cNvSpPr>
          <p:nvPr>
            <p:ph type="ctrTitle"/>
          </p:nvPr>
        </p:nvSpPr>
        <p:spPr bwMode="gray">
          <a:xfrm>
            <a:off x="914400" y="448407"/>
            <a:ext cx="8438734" cy="2545375"/>
          </a:xfrm>
        </p:spPr>
        <p:txBody>
          <a:bodyPr/>
          <a:lstStyle/>
          <a:p>
            <a:pPr rtl="1" fontAlgn="base"/>
            <a:r>
              <a:rPr lang="fa-IR" sz="1200" b="1" dirty="0">
                <a:solidFill>
                  <a:srgbClr val="00B050"/>
                </a:solidFill>
              </a:rPr>
              <a:t>آلودگی چیست</a:t>
            </a:r>
            <a:br>
              <a:rPr lang="fa-IR" sz="1200" b="1" dirty="0">
                <a:solidFill>
                  <a:srgbClr val="00B050"/>
                </a:solidFill>
              </a:rPr>
            </a:br>
            <a:br>
              <a:rPr lang="en-US" sz="1200" dirty="0">
                <a:solidFill>
                  <a:srgbClr val="00B050"/>
                </a:solidFill>
              </a:rPr>
            </a:br>
            <a:r>
              <a:rPr lang="fa-IR" sz="1400" dirty="0">
                <a:solidFill>
                  <a:schemeClr val="tx1"/>
                </a:solidFill>
                <a:cs typeface="B Nazanin" panose="00000400000000000000" pitchFamily="2" charset="-78"/>
              </a:rPr>
              <a:t>عبارتست از پحش یا آمیختن مواد خارجی به آب ، هوا ، زمین (خاک) به میزانی که کیفیت فیزیکی و شیمیایی یا بیولوژیکی آنرا بطوریکه زیان اور به حال انسان یاسایر موجودات زنده و یا گیاهان و یا آثار ابنیه باشد تغییر دهد.</a:t>
            </a:r>
            <a:br>
              <a:rPr lang="fa-IR" sz="1400" dirty="0">
                <a:solidFill>
                  <a:schemeClr val="tx1"/>
                </a:solidFill>
                <a:cs typeface="B Nazanin" panose="00000400000000000000" pitchFamily="2" charset="-78"/>
              </a:rPr>
            </a:br>
            <a:br>
              <a:rPr lang="fa-IR" sz="1400" dirty="0">
                <a:solidFill>
                  <a:schemeClr val="tx1"/>
                </a:solidFill>
                <a:cs typeface="B Nazanin" panose="00000400000000000000" pitchFamily="2" charset="-78"/>
              </a:rPr>
            </a:br>
            <a:r>
              <a:rPr lang="fa-IR" sz="1400" dirty="0">
                <a:solidFill>
                  <a:schemeClr val="tx1"/>
                </a:solidFill>
                <a:cs typeface="B Nazanin" panose="00000400000000000000" pitchFamily="2" charset="-78"/>
              </a:rPr>
              <a:t>انواع آلودگی های زیست محیطی</a:t>
            </a:r>
            <a:br>
              <a:rPr lang="fa-IR" sz="1400" dirty="0">
                <a:solidFill>
                  <a:schemeClr val="tx1"/>
                </a:solidFill>
                <a:cs typeface="B Nazanin" panose="00000400000000000000" pitchFamily="2" charset="-78"/>
              </a:rPr>
            </a:br>
            <a:br>
              <a:rPr lang="fa-IR" sz="1400" dirty="0">
                <a:solidFill>
                  <a:schemeClr val="tx1"/>
                </a:solidFill>
                <a:cs typeface="B Nazanin" panose="00000400000000000000" pitchFamily="2" charset="-78"/>
              </a:rPr>
            </a:br>
            <a:r>
              <a:rPr lang="fa-IR" sz="1400" dirty="0">
                <a:solidFill>
                  <a:schemeClr val="tx1"/>
                </a:solidFill>
                <a:latin typeface="Calibri" panose="020F0502020204030204" pitchFamily="34" charset="0"/>
                <a:cs typeface="B Nazanin" panose="00000400000000000000" pitchFamily="2" charset="-78"/>
              </a:rPr>
              <a:t>֍ </a:t>
            </a:r>
            <a:r>
              <a:rPr lang="fa-IR" sz="1400" b="1" dirty="0">
                <a:solidFill>
                  <a:schemeClr val="tx1"/>
                </a:solidFill>
                <a:latin typeface="Calibri" panose="020F0502020204030204" pitchFamily="34" charset="0"/>
                <a:cs typeface="B Nazanin" panose="00000400000000000000" pitchFamily="2" charset="-78"/>
              </a:rPr>
              <a:t>آلودگی آب         </a:t>
            </a:r>
            <a:r>
              <a:rPr lang="fa-IR" sz="1400" dirty="0">
                <a:solidFill>
                  <a:srgbClr val="00B050"/>
                </a:solidFill>
                <a:latin typeface="Calibri" panose="020F0502020204030204" pitchFamily="34" charset="0"/>
                <a:cs typeface="B Nazanin" panose="00000400000000000000" pitchFamily="2" charset="-78"/>
              </a:rPr>
              <a:t>(</a:t>
            </a:r>
            <a:r>
              <a:rPr lang="en-US" sz="1400" b="1" dirty="0">
                <a:solidFill>
                  <a:srgbClr val="00B050"/>
                </a:solidFill>
                <a:latin typeface="Calibri" panose="020F0502020204030204" pitchFamily="34" charset="0"/>
                <a:cs typeface="B Nazanin" panose="00000400000000000000" pitchFamily="2" charset="-78"/>
              </a:rPr>
              <a:t>Water Pollution</a:t>
            </a:r>
            <a:r>
              <a:rPr lang="fa-IR" sz="1400" dirty="0">
                <a:solidFill>
                  <a:srgbClr val="00B050"/>
                </a:solidFill>
                <a:latin typeface="Calibri" panose="020F0502020204030204" pitchFamily="34" charset="0"/>
                <a:cs typeface="B Nazanin" panose="00000400000000000000" pitchFamily="2" charset="-78"/>
              </a:rPr>
              <a:t>)</a:t>
            </a:r>
            <a:br>
              <a:rPr lang="fa-IR" sz="1400" dirty="0">
                <a:solidFill>
                  <a:srgbClr val="00B050"/>
                </a:solidFill>
                <a:latin typeface="Calibri" panose="020F0502020204030204" pitchFamily="34" charset="0"/>
                <a:cs typeface="B Nazanin" panose="00000400000000000000" pitchFamily="2" charset="-78"/>
              </a:rPr>
            </a:br>
            <a:r>
              <a:rPr lang="fa-IR" sz="1400" dirty="0">
                <a:solidFill>
                  <a:schemeClr val="tx1"/>
                </a:solidFill>
                <a:latin typeface="Calibri" panose="020F0502020204030204" pitchFamily="34" charset="0"/>
                <a:cs typeface="B Nazanin" panose="00000400000000000000" pitchFamily="2" charset="-78"/>
              </a:rPr>
              <a:t>֍</a:t>
            </a:r>
            <a:r>
              <a:rPr lang="fa-IR" sz="1400" dirty="0">
                <a:solidFill>
                  <a:srgbClr val="00B050"/>
                </a:solidFill>
                <a:latin typeface="Calibri" panose="020F0502020204030204" pitchFamily="34" charset="0"/>
                <a:cs typeface="B Nazanin" panose="00000400000000000000" pitchFamily="2" charset="-78"/>
              </a:rPr>
              <a:t> </a:t>
            </a:r>
            <a:r>
              <a:rPr lang="fa-IR" sz="1400" b="1" dirty="0">
                <a:solidFill>
                  <a:schemeClr val="tx1"/>
                </a:solidFill>
                <a:latin typeface="Calibri" panose="020F0502020204030204" pitchFamily="34" charset="0"/>
                <a:cs typeface="B Nazanin" panose="00000400000000000000" pitchFamily="2" charset="-78"/>
              </a:rPr>
              <a:t>آلودگی هوا </a:t>
            </a:r>
            <a:r>
              <a:rPr lang="en-US" sz="1400" b="1" dirty="0">
                <a:solidFill>
                  <a:schemeClr val="tx1"/>
                </a:solidFill>
                <a:latin typeface="Calibri" panose="020F0502020204030204" pitchFamily="34" charset="0"/>
                <a:cs typeface="B Nazanin" panose="00000400000000000000" pitchFamily="2" charset="-78"/>
              </a:rPr>
              <a:t>  </a:t>
            </a:r>
            <a:r>
              <a:rPr lang="fa-IR" sz="1400" b="1" dirty="0">
                <a:solidFill>
                  <a:schemeClr val="tx1"/>
                </a:solidFill>
                <a:latin typeface="Calibri" panose="020F0502020204030204" pitchFamily="34" charset="0"/>
                <a:cs typeface="B Nazanin" panose="00000400000000000000" pitchFamily="2" charset="-78"/>
              </a:rPr>
              <a:t>   </a:t>
            </a:r>
            <a:r>
              <a:rPr lang="en-US" sz="1400" b="1" dirty="0">
                <a:solidFill>
                  <a:schemeClr val="tx1"/>
                </a:solidFill>
                <a:latin typeface="Calibri" panose="020F0502020204030204" pitchFamily="34" charset="0"/>
                <a:cs typeface="B Nazanin" panose="00000400000000000000" pitchFamily="2" charset="-78"/>
              </a:rPr>
              <a:t>   </a:t>
            </a:r>
            <a:r>
              <a:rPr lang="fa-IR" sz="1400" dirty="0">
                <a:solidFill>
                  <a:srgbClr val="00B050"/>
                </a:solidFill>
                <a:latin typeface="Calibri" panose="020F0502020204030204" pitchFamily="34" charset="0"/>
                <a:cs typeface="B Nazanin" panose="00000400000000000000" pitchFamily="2" charset="-78"/>
              </a:rPr>
              <a:t>(</a:t>
            </a:r>
            <a:r>
              <a:rPr lang="en-US" sz="1400" b="1" dirty="0">
                <a:solidFill>
                  <a:srgbClr val="00B050"/>
                </a:solidFill>
                <a:latin typeface="Calibri" panose="020F0502020204030204" pitchFamily="34" charset="0"/>
                <a:cs typeface="B Nazanin" panose="00000400000000000000" pitchFamily="2" charset="-78"/>
              </a:rPr>
              <a:t>Air Pollution</a:t>
            </a:r>
            <a:r>
              <a:rPr lang="fa-IR" sz="1400" dirty="0">
                <a:solidFill>
                  <a:srgbClr val="00B050"/>
                </a:solidFill>
                <a:latin typeface="Calibri" panose="020F0502020204030204" pitchFamily="34" charset="0"/>
                <a:cs typeface="B Nazanin" panose="00000400000000000000" pitchFamily="2" charset="-78"/>
              </a:rPr>
              <a:t>)</a:t>
            </a:r>
            <a:br>
              <a:rPr lang="fa-IR" sz="1400" dirty="0">
                <a:solidFill>
                  <a:srgbClr val="00B050"/>
                </a:solidFill>
                <a:latin typeface="Calibri" panose="020F0502020204030204" pitchFamily="34" charset="0"/>
                <a:cs typeface="B Nazanin" panose="00000400000000000000" pitchFamily="2" charset="-78"/>
              </a:rPr>
            </a:br>
            <a:r>
              <a:rPr lang="fa-IR" sz="1400" dirty="0">
                <a:solidFill>
                  <a:schemeClr val="tx1"/>
                </a:solidFill>
                <a:latin typeface="Calibri" panose="020F0502020204030204" pitchFamily="34" charset="0"/>
                <a:cs typeface="B Nazanin" panose="00000400000000000000" pitchFamily="2" charset="-78"/>
              </a:rPr>
              <a:t>֍</a:t>
            </a:r>
            <a:r>
              <a:rPr lang="fa-IR" sz="1400" dirty="0">
                <a:solidFill>
                  <a:srgbClr val="00B050"/>
                </a:solidFill>
                <a:latin typeface="Calibri" panose="020F0502020204030204" pitchFamily="34" charset="0"/>
                <a:cs typeface="B Nazanin" panose="00000400000000000000" pitchFamily="2" charset="-78"/>
              </a:rPr>
              <a:t> </a:t>
            </a:r>
            <a:r>
              <a:rPr lang="fa-IR" sz="1400" b="1" dirty="0">
                <a:solidFill>
                  <a:schemeClr val="tx1"/>
                </a:solidFill>
                <a:latin typeface="Calibri" panose="020F0502020204030204" pitchFamily="34" charset="0"/>
                <a:cs typeface="B Nazanin" panose="00000400000000000000" pitchFamily="2" charset="-78"/>
              </a:rPr>
              <a:t>آلودگی خاک</a:t>
            </a:r>
            <a:r>
              <a:rPr lang="en-US" sz="1400" b="1" dirty="0">
                <a:solidFill>
                  <a:schemeClr val="tx1"/>
                </a:solidFill>
                <a:latin typeface="Calibri" panose="020F0502020204030204" pitchFamily="34" charset="0"/>
                <a:cs typeface="B Nazanin" panose="00000400000000000000" pitchFamily="2" charset="-78"/>
              </a:rPr>
              <a:t>  </a:t>
            </a:r>
            <a:r>
              <a:rPr lang="fa-IR" sz="1400" b="1" dirty="0">
                <a:solidFill>
                  <a:schemeClr val="tx1"/>
                </a:solidFill>
                <a:latin typeface="Calibri" panose="020F0502020204030204" pitchFamily="34" charset="0"/>
                <a:cs typeface="B Nazanin" panose="00000400000000000000" pitchFamily="2" charset="-78"/>
              </a:rPr>
              <a:t>     </a:t>
            </a:r>
            <a:r>
              <a:rPr lang="fa-IR" sz="1400" b="1" dirty="0">
                <a:solidFill>
                  <a:srgbClr val="00B050"/>
                </a:solidFill>
                <a:latin typeface="Calibri" panose="020F0502020204030204" pitchFamily="34" charset="0"/>
                <a:cs typeface="B Nazanin" panose="00000400000000000000" pitchFamily="2" charset="-78"/>
              </a:rPr>
              <a:t>( </a:t>
            </a:r>
            <a:r>
              <a:rPr lang="en-US" sz="1400" b="1" dirty="0">
                <a:solidFill>
                  <a:srgbClr val="00B050"/>
                </a:solidFill>
                <a:latin typeface="Calibri" panose="020F0502020204030204" pitchFamily="34" charset="0"/>
                <a:cs typeface="B Nazanin" panose="00000400000000000000" pitchFamily="2" charset="-78"/>
              </a:rPr>
              <a:t>Soil Pollution</a:t>
            </a:r>
            <a:r>
              <a:rPr lang="fa-IR" sz="1400" dirty="0">
                <a:solidFill>
                  <a:srgbClr val="00B050"/>
                </a:solidFill>
                <a:latin typeface="Calibri" panose="020F0502020204030204" pitchFamily="34" charset="0"/>
                <a:cs typeface="B Nazanin" panose="00000400000000000000" pitchFamily="2" charset="-78"/>
              </a:rPr>
              <a:t>)</a:t>
            </a:r>
            <a:br>
              <a:rPr lang="en-US" sz="1400" dirty="0">
                <a:solidFill>
                  <a:srgbClr val="00B050"/>
                </a:solidFill>
                <a:latin typeface="Calibri" panose="020F0502020204030204" pitchFamily="34" charset="0"/>
                <a:cs typeface="B Nazanin" panose="00000400000000000000" pitchFamily="2" charset="-78"/>
              </a:rPr>
            </a:br>
            <a:r>
              <a:rPr lang="fa-IR" sz="1400" dirty="0">
                <a:solidFill>
                  <a:schemeClr val="tx1"/>
                </a:solidFill>
                <a:latin typeface="Calibri" panose="020F0502020204030204" pitchFamily="34" charset="0"/>
                <a:cs typeface="B Nazanin" panose="00000400000000000000" pitchFamily="2" charset="-78"/>
              </a:rPr>
              <a:t>֍</a:t>
            </a:r>
            <a:r>
              <a:rPr lang="en-US" sz="900" b="0" i="0" dirty="0">
                <a:solidFill>
                  <a:srgbClr val="333333"/>
                </a:solidFill>
                <a:effectLst/>
                <a:highlight>
                  <a:srgbClr val="FCFEFF"/>
                </a:highlight>
                <a:latin typeface="IRANSans"/>
                <a:cs typeface="B Nazanin" panose="00000400000000000000" pitchFamily="2" charset="-78"/>
              </a:rPr>
              <a:t> </a:t>
            </a:r>
            <a:r>
              <a:rPr lang="fa-IR" sz="1100" b="1" i="0" dirty="0">
                <a:solidFill>
                  <a:srgbClr val="333333"/>
                </a:solidFill>
                <a:effectLst/>
                <a:highlight>
                  <a:srgbClr val="FCFEFF"/>
                </a:highlight>
                <a:latin typeface="IRANSans"/>
                <a:cs typeface="B Nazanin" panose="00000400000000000000" pitchFamily="2" charset="-78"/>
              </a:rPr>
              <a:t>آلودگی صوتی   </a:t>
            </a:r>
            <a:r>
              <a:rPr lang="fa-IR" sz="1000" b="1" dirty="0">
                <a:solidFill>
                  <a:srgbClr val="00B050"/>
                </a:solidFill>
                <a:highlight>
                  <a:srgbClr val="FCFEFF"/>
                </a:highlight>
                <a:latin typeface="IRANSans"/>
                <a:cs typeface="B Nazanin" panose="00000400000000000000" pitchFamily="2" charset="-78"/>
              </a:rPr>
              <a:t>(</a:t>
            </a:r>
            <a:r>
              <a:rPr lang="en-US" sz="1400" b="1" dirty="0">
                <a:solidFill>
                  <a:srgbClr val="00B050"/>
                </a:solidFill>
                <a:latin typeface="Calibri" panose="020F0502020204030204" pitchFamily="34" charset="0"/>
                <a:cs typeface="B Nazanin" panose="00000400000000000000" pitchFamily="2" charset="-78"/>
              </a:rPr>
              <a:t>Noise Pollution </a:t>
            </a:r>
            <a:r>
              <a:rPr lang="fa-IR" sz="1400" b="1" dirty="0">
                <a:solidFill>
                  <a:srgbClr val="00B050"/>
                </a:solidFill>
                <a:latin typeface="Calibri" panose="020F0502020204030204" pitchFamily="34" charset="0"/>
                <a:cs typeface="B Nazanin" panose="00000400000000000000" pitchFamily="2" charset="-78"/>
              </a:rPr>
              <a:t>)</a:t>
            </a:r>
            <a:br>
              <a:rPr lang="en-US" sz="1400" dirty="0">
                <a:solidFill>
                  <a:schemeClr val="tx1"/>
                </a:solidFill>
                <a:latin typeface="Calibri" panose="020F0502020204030204" pitchFamily="34" charset="0"/>
                <a:cs typeface="B Nazanin" panose="00000400000000000000" pitchFamily="2" charset="-78"/>
              </a:rPr>
            </a:br>
            <a:r>
              <a:rPr lang="fa-IR" sz="1400" dirty="0">
                <a:solidFill>
                  <a:schemeClr val="tx1"/>
                </a:solidFill>
                <a:latin typeface="Calibri" panose="020F0502020204030204" pitchFamily="34" charset="0"/>
                <a:cs typeface="B Nazanin" panose="00000400000000000000" pitchFamily="2" charset="-78"/>
              </a:rPr>
              <a:t>֍</a:t>
            </a:r>
            <a:r>
              <a:rPr lang="fa-IR" sz="900" b="0" i="0" dirty="0">
                <a:solidFill>
                  <a:srgbClr val="003366"/>
                </a:solidFill>
                <a:effectLst/>
                <a:highlight>
                  <a:srgbClr val="FFFFFF"/>
                </a:highlight>
                <a:latin typeface="inherit"/>
                <a:cs typeface="B Nazanin" panose="00000400000000000000" pitchFamily="2" charset="-78"/>
              </a:rPr>
              <a:t> </a:t>
            </a:r>
            <a:r>
              <a:rPr lang="fa-IR" sz="1050" b="1" i="0" dirty="0">
                <a:solidFill>
                  <a:schemeClr val="tx1"/>
                </a:solidFill>
                <a:effectLst/>
                <a:highlight>
                  <a:srgbClr val="FFFFFF"/>
                </a:highlight>
                <a:latin typeface="inherit"/>
                <a:cs typeface="B Nazanin" panose="00000400000000000000" pitchFamily="2" charset="-78"/>
              </a:rPr>
              <a:t>آلودگی گرمایی یا حرارتی </a:t>
            </a:r>
            <a:r>
              <a:rPr lang="en-US" sz="1400" b="1" i="0" dirty="0">
                <a:solidFill>
                  <a:srgbClr val="00B050"/>
                </a:solidFill>
                <a:effectLst/>
                <a:highlight>
                  <a:srgbClr val="FFFFFF"/>
                </a:highlight>
                <a:latin typeface="inherit"/>
                <a:cs typeface="B Nazanin" panose="00000400000000000000" pitchFamily="2" charset="-78"/>
              </a:rPr>
              <a:t>Thermal </a:t>
            </a:r>
            <a:r>
              <a:rPr lang="en-US" sz="1400" b="1" dirty="0">
                <a:solidFill>
                  <a:srgbClr val="00B050"/>
                </a:solidFill>
                <a:highlight>
                  <a:srgbClr val="FFFFFF"/>
                </a:highlight>
                <a:latin typeface="inherit"/>
                <a:cs typeface="B Nazanin" panose="00000400000000000000" pitchFamily="2" charset="-78"/>
              </a:rPr>
              <a:t>P</a:t>
            </a:r>
            <a:r>
              <a:rPr lang="en-US" sz="1400" b="1" i="0" dirty="0">
                <a:solidFill>
                  <a:srgbClr val="00B050"/>
                </a:solidFill>
                <a:effectLst/>
                <a:highlight>
                  <a:srgbClr val="FFFFFF"/>
                </a:highlight>
                <a:latin typeface="inherit"/>
                <a:cs typeface="B Nazanin" panose="00000400000000000000" pitchFamily="2" charset="-78"/>
              </a:rPr>
              <a:t>ollution</a:t>
            </a:r>
            <a:r>
              <a:rPr lang="en-US" sz="1400" b="0" i="0" dirty="0">
                <a:solidFill>
                  <a:srgbClr val="00B050"/>
                </a:solidFill>
                <a:effectLst/>
                <a:highlight>
                  <a:srgbClr val="FFFFFF"/>
                </a:highlight>
                <a:latin typeface="inherit"/>
                <a:cs typeface="B Nazanin" panose="00000400000000000000" pitchFamily="2" charset="-78"/>
              </a:rPr>
              <a:t>)</a:t>
            </a:r>
            <a:r>
              <a:rPr lang="fa-IR" sz="1400" b="0" i="0" dirty="0">
                <a:solidFill>
                  <a:srgbClr val="00B050"/>
                </a:solidFill>
                <a:effectLst/>
                <a:highlight>
                  <a:srgbClr val="FFFFFF"/>
                </a:highlight>
                <a:latin typeface="inherit"/>
                <a:cs typeface="B Nazanin" panose="00000400000000000000" pitchFamily="2" charset="-78"/>
              </a:rPr>
              <a:t>)</a:t>
            </a:r>
            <a:br>
              <a:rPr lang="en-US" sz="900" b="0" i="0" dirty="0">
                <a:solidFill>
                  <a:srgbClr val="555555"/>
                </a:solidFill>
                <a:effectLst/>
                <a:highlight>
                  <a:srgbClr val="FFFFFF"/>
                </a:highlight>
                <a:latin typeface="WYekan"/>
                <a:cs typeface="B Nazanin" panose="00000400000000000000" pitchFamily="2" charset="-78"/>
              </a:rPr>
            </a:br>
            <a:r>
              <a:rPr lang="fa-IR" sz="1400" dirty="0">
                <a:solidFill>
                  <a:schemeClr val="tx1"/>
                </a:solidFill>
                <a:latin typeface="Calibri" panose="020F0502020204030204" pitchFamily="34" charset="0"/>
                <a:cs typeface="B Nazanin" panose="00000400000000000000" pitchFamily="2" charset="-78"/>
              </a:rPr>
              <a:t>֍ </a:t>
            </a:r>
            <a:r>
              <a:rPr lang="fa-IR" sz="1400" b="0" i="0" dirty="0">
                <a:solidFill>
                  <a:schemeClr val="tx1"/>
                </a:solidFill>
                <a:effectLst/>
                <a:highlight>
                  <a:srgbClr val="FFFFFF"/>
                </a:highlight>
                <a:latin typeface="inherit"/>
                <a:cs typeface="B Nazanin" panose="00000400000000000000" pitchFamily="2" charset="-78"/>
              </a:rPr>
              <a:t>آلودگی نوری  </a:t>
            </a:r>
            <a:r>
              <a:rPr lang="en-US" sz="1400" b="1" i="0" dirty="0">
                <a:solidFill>
                  <a:srgbClr val="00B050"/>
                </a:solidFill>
                <a:effectLst/>
                <a:highlight>
                  <a:srgbClr val="FFFFFF"/>
                </a:highlight>
                <a:latin typeface="inherit"/>
                <a:cs typeface="B Nazanin" panose="00000400000000000000" pitchFamily="2" charset="-78"/>
              </a:rPr>
              <a:t>Light Pollution</a:t>
            </a:r>
            <a:r>
              <a:rPr lang="en-US" sz="1400" b="0" i="0" dirty="0">
                <a:solidFill>
                  <a:srgbClr val="00B050"/>
                </a:solidFill>
                <a:effectLst/>
                <a:highlight>
                  <a:srgbClr val="FFFFFF"/>
                </a:highlight>
                <a:latin typeface="inherit"/>
                <a:cs typeface="B Nazanin" panose="00000400000000000000" pitchFamily="2" charset="-78"/>
              </a:rPr>
              <a:t>)</a:t>
            </a:r>
            <a:r>
              <a:rPr lang="fa-IR" sz="1400" b="0" i="0" dirty="0">
                <a:solidFill>
                  <a:srgbClr val="00B050"/>
                </a:solidFill>
                <a:effectLst/>
                <a:highlight>
                  <a:srgbClr val="FFFFFF"/>
                </a:highlight>
                <a:latin typeface="inherit"/>
                <a:cs typeface="B Nazanin" panose="00000400000000000000" pitchFamily="2" charset="-78"/>
              </a:rPr>
              <a:t>)</a:t>
            </a:r>
            <a:br>
              <a:rPr lang="en-US" sz="900" b="0" i="0" dirty="0">
                <a:solidFill>
                  <a:srgbClr val="555555"/>
                </a:solidFill>
                <a:effectLst/>
                <a:highlight>
                  <a:srgbClr val="FFFFFF"/>
                </a:highlight>
                <a:latin typeface="WYekan"/>
                <a:cs typeface="B Nazanin" panose="00000400000000000000" pitchFamily="2" charset="-78"/>
              </a:rPr>
            </a:br>
            <a:endParaRPr lang="en-US" sz="1200" dirty="0">
              <a:solidFill>
                <a:srgbClr val="00B050"/>
              </a:solidFill>
              <a:cs typeface="B Nazanin" panose="00000400000000000000" pitchFamily="2" charset="-78"/>
            </a:endParaRPr>
          </a:p>
        </p:txBody>
      </p:sp>
      <p:pic>
        <p:nvPicPr>
          <p:cNvPr id="5" name="Picture 4">
            <a:extLst>
              <a:ext uri="{FF2B5EF4-FFF2-40B4-BE49-F238E27FC236}">
                <a16:creationId xmlns:a16="http://schemas.microsoft.com/office/drawing/2014/main" id="{E83EB580-8FDF-CEF1-15A5-8CCC9C7B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14400" y="2628899"/>
            <a:ext cx="8254095" cy="41104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112D8F6F-B86C-EA28-C843-DA4A3D9ED23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7" y="0"/>
            <a:ext cx="1758463" cy="1099038"/>
          </a:xfrm>
          <a:prstGeom prst="rect">
            <a:avLst/>
          </a:prstGeom>
          <a:solidFill>
            <a:srgbClr val="FFFFFF"/>
          </a:solidFill>
        </p:spPr>
      </p:pic>
      <p:pic>
        <p:nvPicPr>
          <p:cNvPr id="3" name="Picture 2">
            <a:extLst>
              <a:ext uri="{FF2B5EF4-FFF2-40B4-BE49-F238E27FC236}">
                <a16:creationId xmlns:a16="http://schemas.microsoft.com/office/drawing/2014/main" id="{B5EB2229-902C-EB14-FB01-3A09AC31BF3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79130"/>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24253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F916-4C46-8BBF-341C-B867985F8600}"/>
              </a:ext>
            </a:extLst>
          </p:cNvPr>
          <p:cNvSpPr>
            <a:spLocks noGrp="1"/>
          </p:cNvSpPr>
          <p:nvPr>
            <p:ph type="ctrTitle"/>
          </p:nvPr>
        </p:nvSpPr>
        <p:spPr>
          <a:xfrm>
            <a:off x="1450730" y="211014"/>
            <a:ext cx="7499837" cy="1345223"/>
          </a:xfrm>
        </p:spPr>
        <p:txBody>
          <a:bodyPr/>
          <a:lstStyle/>
          <a:p>
            <a:pPr rtl="1"/>
            <a:r>
              <a:rPr lang="hy-AM" sz="1200" dirty="0">
                <a:solidFill>
                  <a:schemeClr val="tx1"/>
                </a:solidFill>
                <a:cs typeface="B Nazanin" panose="00000400000000000000" pitchFamily="2" charset="-78"/>
              </a:rPr>
              <a:t>֍</a:t>
            </a:r>
            <a:r>
              <a:rPr lang="fa-IR" sz="1200" dirty="0">
                <a:solidFill>
                  <a:schemeClr val="tx1"/>
                </a:solidFill>
                <a:cs typeface="B Nazanin" panose="00000400000000000000" pitchFamily="2" charset="-78"/>
              </a:rPr>
              <a:t> -</a:t>
            </a:r>
            <a:r>
              <a:rPr lang="fa-IR" sz="1600" b="1" dirty="0">
                <a:solidFill>
                  <a:srgbClr val="00B050"/>
                </a:solidFill>
                <a:cs typeface="B Nazanin" panose="00000400000000000000" pitchFamily="2" charset="-78"/>
              </a:rPr>
              <a:t>آلودگی آب </a:t>
            </a:r>
            <a:r>
              <a:rPr lang="fa-IR" sz="1600" b="1" dirty="0">
                <a:solidFill>
                  <a:schemeClr val="accent2"/>
                </a:solidFill>
                <a:cs typeface="B Nazanin" panose="00000400000000000000" pitchFamily="2" charset="-78"/>
              </a:rPr>
              <a:t>(</a:t>
            </a:r>
            <a:r>
              <a:rPr lang="en-US" sz="1600" b="1" dirty="0">
                <a:solidFill>
                  <a:schemeClr val="accent2"/>
                </a:solidFill>
                <a:cs typeface="B Nazanin" panose="00000400000000000000" pitchFamily="2" charset="-78"/>
              </a:rPr>
              <a:t>Water Pollution</a:t>
            </a:r>
            <a:r>
              <a:rPr lang="fa-IR" sz="1400" b="1" dirty="0">
                <a:solidFill>
                  <a:schemeClr val="accent2"/>
                </a:solidFill>
                <a:cs typeface="B Nazanin" panose="00000400000000000000" pitchFamily="2" charset="-78"/>
              </a:rPr>
              <a:t>) :</a:t>
            </a:r>
            <a:br>
              <a:rPr lang="fa-IR" sz="1200" dirty="0">
                <a:solidFill>
                  <a:schemeClr val="accent2"/>
                </a:solidFill>
                <a:cs typeface="B Nazanin" panose="00000400000000000000" pitchFamily="2" charset="-78"/>
              </a:rPr>
            </a:br>
            <a:r>
              <a:rPr lang="fa-IR" sz="1200" b="1" dirty="0">
                <a:solidFill>
                  <a:schemeClr val="accent2"/>
                </a:solidFill>
                <a:cs typeface="B Nazanin" panose="00000400000000000000" pitchFamily="2" charset="-78"/>
              </a:rPr>
              <a:t> </a:t>
            </a:r>
            <a:r>
              <a:rPr lang="fa-IR" sz="1200" b="1" dirty="0">
                <a:solidFill>
                  <a:schemeClr val="tx1"/>
                </a:solidFill>
                <a:cs typeface="B Nazanin" panose="00000400000000000000" pitchFamily="2" charset="-78"/>
              </a:rPr>
              <a:t>عبارتست از تغییر در مواد معلق و یا تغییر در درجه حرارت و دیگر خواص فیزیکی و شیمیایی و بیولوژیکی آب در حدی که آنرا برای مصرفی که برای آن مقرر است مضر یا غیر مفید سازد.</a:t>
            </a:r>
            <a:br>
              <a:rPr lang="fa-IR" sz="1200" b="1" dirty="0">
                <a:solidFill>
                  <a:schemeClr val="tx1"/>
                </a:solidFill>
                <a:cs typeface="B Nazanin" panose="00000400000000000000" pitchFamily="2" charset="-78"/>
              </a:rPr>
            </a:br>
            <a:br>
              <a:rPr lang="fa-IR" sz="1200" b="1" dirty="0">
                <a:solidFill>
                  <a:schemeClr val="tx1"/>
                </a:solidFill>
                <a:cs typeface="B Nazanin" panose="00000400000000000000" pitchFamily="2" charset="-78"/>
              </a:rPr>
            </a:br>
            <a:r>
              <a:rPr lang="fa-IR"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پارامترهای شاخص که ممکن است درصنایع پتروشیمی باعث ایجاد آلودگی پساب شوند به شرح جدول زیر می باشند.</a:t>
            </a:r>
            <a:br>
              <a:rPr lang="fa-IR" sz="1200" dirty="0">
                <a:solidFill>
                  <a:schemeClr val="accent2"/>
                </a:solidFill>
                <a:cs typeface="B Nazanin" panose="00000400000000000000" pitchFamily="2" charset="-78"/>
              </a:rPr>
            </a:br>
            <a:endParaRPr lang="en-US" sz="1200" dirty="0">
              <a:solidFill>
                <a:schemeClr val="accent2"/>
              </a:solidFill>
              <a:cs typeface="B Nazanin" panose="00000400000000000000" pitchFamily="2" charset="-78"/>
            </a:endParaRPr>
          </a:p>
        </p:txBody>
      </p:sp>
      <p:pic>
        <p:nvPicPr>
          <p:cNvPr id="4" name="Picture 3">
            <a:extLst>
              <a:ext uri="{FF2B5EF4-FFF2-40B4-BE49-F238E27FC236}">
                <a16:creationId xmlns:a16="http://schemas.microsoft.com/office/drawing/2014/main" id="{C9D7B477-7B3D-FC04-3909-F0AD788C2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99" y="2725616"/>
            <a:ext cx="7992205" cy="4059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5" name="Table 4">
            <a:extLst>
              <a:ext uri="{FF2B5EF4-FFF2-40B4-BE49-F238E27FC236}">
                <a16:creationId xmlns:a16="http://schemas.microsoft.com/office/drawing/2014/main" id="{4FDE174B-8BA8-74CC-424A-4EFF3E4DF881}"/>
              </a:ext>
            </a:extLst>
          </p:cNvPr>
          <p:cNvGraphicFramePr>
            <a:graphicFrameLocks noGrp="1"/>
          </p:cNvGraphicFramePr>
          <p:nvPr/>
        </p:nvGraphicFramePr>
        <p:xfrm>
          <a:off x="1288358" y="1485900"/>
          <a:ext cx="7662210" cy="1077742"/>
        </p:xfrm>
        <a:graphic>
          <a:graphicData uri="http://schemas.openxmlformats.org/drawingml/2006/table">
            <a:tbl>
              <a:tblPr firstRow="1" firstCol="1" lastRow="1" bandRow="1">
                <a:tableStyleId>{5C22544A-7EE6-4342-B048-85BDC9FD1C3A}</a:tableStyleId>
              </a:tblPr>
              <a:tblGrid>
                <a:gridCol w="1020276">
                  <a:extLst>
                    <a:ext uri="{9D8B030D-6E8A-4147-A177-3AD203B41FA5}">
                      <a16:colId xmlns:a16="http://schemas.microsoft.com/office/drawing/2014/main" val="2032419778"/>
                    </a:ext>
                  </a:extLst>
                </a:gridCol>
                <a:gridCol w="508373">
                  <a:extLst>
                    <a:ext uri="{9D8B030D-6E8A-4147-A177-3AD203B41FA5}">
                      <a16:colId xmlns:a16="http://schemas.microsoft.com/office/drawing/2014/main" val="3278837664"/>
                    </a:ext>
                  </a:extLst>
                </a:gridCol>
                <a:gridCol w="699013">
                  <a:extLst>
                    <a:ext uri="{9D8B030D-6E8A-4147-A177-3AD203B41FA5}">
                      <a16:colId xmlns:a16="http://schemas.microsoft.com/office/drawing/2014/main" val="1154997767"/>
                    </a:ext>
                  </a:extLst>
                </a:gridCol>
                <a:gridCol w="699013">
                  <a:extLst>
                    <a:ext uri="{9D8B030D-6E8A-4147-A177-3AD203B41FA5}">
                      <a16:colId xmlns:a16="http://schemas.microsoft.com/office/drawing/2014/main" val="2734227211"/>
                    </a:ext>
                  </a:extLst>
                </a:gridCol>
                <a:gridCol w="635466">
                  <a:extLst>
                    <a:ext uri="{9D8B030D-6E8A-4147-A177-3AD203B41FA5}">
                      <a16:colId xmlns:a16="http://schemas.microsoft.com/office/drawing/2014/main" val="603186214"/>
                    </a:ext>
                  </a:extLst>
                </a:gridCol>
                <a:gridCol w="571919">
                  <a:extLst>
                    <a:ext uri="{9D8B030D-6E8A-4147-A177-3AD203B41FA5}">
                      <a16:colId xmlns:a16="http://schemas.microsoft.com/office/drawing/2014/main" val="1948507419"/>
                    </a:ext>
                  </a:extLst>
                </a:gridCol>
                <a:gridCol w="699013">
                  <a:extLst>
                    <a:ext uri="{9D8B030D-6E8A-4147-A177-3AD203B41FA5}">
                      <a16:colId xmlns:a16="http://schemas.microsoft.com/office/drawing/2014/main" val="2804889608"/>
                    </a:ext>
                  </a:extLst>
                </a:gridCol>
                <a:gridCol w="635466">
                  <a:extLst>
                    <a:ext uri="{9D8B030D-6E8A-4147-A177-3AD203B41FA5}">
                      <a16:colId xmlns:a16="http://schemas.microsoft.com/office/drawing/2014/main" val="3003296961"/>
                    </a:ext>
                  </a:extLst>
                </a:gridCol>
                <a:gridCol w="444826">
                  <a:extLst>
                    <a:ext uri="{9D8B030D-6E8A-4147-A177-3AD203B41FA5}">
                      <a16:colId xmlns:a16="http://schemas.microsoft.com/office/drawing/2014/main" val="4194475738"/>
                    </a:ext>
                  </a:extLst>
                </a:gridCol>
                <a:gridCol w="829635">
                  <a:extLst>
                    <a:ext uri="{9D8B030D-6E8A-4147-A177-3AD203B41FA5}">
                      <a16:colId xmlns:a16="http://schemas.microsoft.com/office/drawing/2014/main" val="533632267"/>
                    </a:ext>
                  </a:extLst>
                </a:gridCol>
                <a:gridCol w="919210">
                  <a:extLst>
                    <a:ext uri="{9D8B030D-6E8A-4147-A177-3AD203B41FA5}">
                      <a16:colId xmlns:a16="http://schemas.microsoft.com/office/drawing/2014/main" val="1128974809"/>
                    </a:ext>
                  </a:extLst>
                </a:gridCol>
              </a:tblGrid>
              <a:tr h="501162">
                <a:tc>
                  <a:txBody>
                    <a:bodyPr/>
                    <a:lstStyle/>
                    <a:p>
                      <a:pPr marL="104775" marR="0" algn="ctr">
                        <a:lnSpc>
                          <a:spcPct val="107000"/>
                        </a:lnSpc>
                        <a:spcBef>
                          <a:spcPts val="0"/>
                        </a:spcBef>
                        <a:spcAft>
                          <a:spcPts val="0"/>
                        </a:spcAft>
                        <a:tabLst>
                          <a:tab pos="7029450" algn="l"/>
                        </a:tabLst>
                      </a:pPr>
                      <a:r>
                        <a:rPr lang="fa-IR" sz="1200" b="0" dirty="0">
                          <a:solidFill>
                            <a:schemeClr val="tx1"/>
                          </a:solidFill>
                          <a:effectLst/>
                        </a:rPr>
                        <a:t>فلزات</a:t>
                      </a:r>
                      <a:endParaRPr lang="en-US" sz="1050" b="0" dirty="0">
                        <a:solidFill>
                          <a:schemeClr val="tx1"/>
                        </a:solidFill>
                        <a:effectLst/>
                      </a:endParaRPr>
                    </a:p>
                    <a:p>
                      <a:pPr marL="104775" marR="0" algn="ctr">
                        <a:lnSpc>
                          <a:spcPct val="107000"/>
                        </a:lnSpc>
                        <a:spcBef>
                          <a:spcPts val="0"/>
                        </a:spcBef>
                        <a:spcAft>
                          <a:spcPts val="0"/>
                        </a:spcAft>
                        <a:tabLst>
                          <a:tab pos="7029450" algn="l"/>
                        </a:tabLst>
                      </a:pPr>
                      <a:r>
                        <a:rPr lang="fa-IR" sz="1200" b="0" dirty="0">
                          <a:solidFill>
                            <a:schemeClr val="tx1"/>
                          </a:solidFill>
                          <a:effectLst/>
                        </a:rPr>
                        <a:t> سنگین</a:t>
                      </a:r>
                      <a:endParaRPr lang="en-US" sz="105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7029450" algn="l"/>
                        </a:tabLst>
                      </a:pPr>
                      <a:r>
                        <a:rPr lang="en-US" sz="1200" b="0">
                          <a:solidFill>
                            <a:schemeClr val="tx1"/>
                          </a:solidFill>
                          <a:effectLst/>
                        </a:rPr>
                        <a:t>Po</a:t>
                      </a:r>
                      <a:r>
                        <a:rPr lang="en-US" sz="1200" b="0" baseline="-25000">
                          <a:solidFill>
                            <a:schemeClr val="tx1"/>
                          </a:solidFill>
                          <a:effectLst/>
                        </a:rPr>
                        <a:t>4</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7029450" algn="l"/>
                        </a:tabLst>
                      </a:pPr>
                      <a:r>
                        <a:rPr lang="en-US" sz="1200" b="0">
                          <a:solidFill>
                            <a:schemeClr val="tx1"/>
                          </a:solidFill>
                          <a:effectLst/>
                        </a:rPr>
                        <a:t>Phenol</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7029450" algn="l"/>
                        </a:tabLst>
                      </a:pPr>
                      <a:r>
                        <a:rPr lang="en-US" sz="1200" b="0">
                          <a:solidFill>
                            <a:schemeClr val="tx1"/>
                          </a:solidFill>
                          <a:effectLst/>
                        </a:rPr>
                        <a:t>O&amp;G</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7029450" algn="l"/>
                        </a:tabLst>
                      </a:pPr>
                      <a:r>
                        <a:rPr lang="en-US" sz="1200" b="0">
                          <a:solidFill>
                            <a:schemeClr val="tx1"/>
                          </a:solidFill>
                          <a:effectLst/>
                        </a:rPr>
                        <a:t>TDS</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7029450" algn="l"/>
                        </a:tabLst>
                      </a:pPr>
                      <a:r>
                        <a:rPr lang="en-US" sz="1200" b="0">
                          <a:solidFill>
                            <a:schemeClr val="tx1"/>
                          </a:solidFill>
                          <a:effectLst/>
                        </a:rPr>
                        <a:t>NH</a:t>
                      </a:r>
                      <a:r>
                        <a:rPr lang="en-US" sz="1200" b="0" baseline="-25000">
                          <a:solidFill>
                            <a:schemeClr val="tx1"/>
                          </a:solidFill>
                          <a:effectLst/>
                        </a:rPr>
                        <a:t>4</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7029450" algn="l"/>
                        </a:tabLst>
                      </a:pPr>
                      <a:r>
                        <a:rPr lang="en-US" sz="1200" b="0">
                          <a:solidFill>
                            <a:schemeClr val="tx1"/>
                          </a:solidFill>
                          <a:effectLst/>
                        </a:rPr>
                        <a:t>BOD</a:t>
                      </a:r>
                      <a:r>
                        <a:rPr lang="en-US" sz="1200" b="0" baseline="-25000">
                          <a:solidFill>
                            <a:schemeClr val="tx1"/>
                          </a:solidFill>
                          <a:effectLst/>
                        </a:rPr>
                        <a:t>5</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7029450" algn="l"/>
                        </a:tabLst>
                      </a:pPr>
                      <a:r>
                        <a:rPr lang="en-US" sz="1200" b="0">
                          <a:solidFill>
                            <a:schemeClr val="tx1"/>
                          </a:solidFill>
                          <a:effectLst/>
                        </a:rPr>
                        <a:t>COD</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7029450" algn="l"/>
                        </a:tabLst>
                      </a:pPr>
                      <a:r>
                        <a:rPr lang="en-US" sz="1200" b="0">
                          <a:solidFill>
                            <a:schemeClr val="tx1"/>
                          </a:solidFill>
                          <a:effectLst/>
                        </a:rPr>
                        <a:t>SS</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342900" algn="l"/>
                          <a:tab pos="7029450" algn="l"/>
                        </a:tabLst>
                      </a:pPr>
                      <a:r>
                        <a:rPr lang="en-US" sz="1200" b="0" dirty="0">
                          <a:solidFill>
                            <a:schemeClr val="tx1"/>
                          </a:solidFill>
                          <a:effectLst/>
                        </a:rPr>
                        <a:t>PH</a:t>
                      </a:r>
                      <a:endParaRPr lang="en-US" sz="105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a:lnSpc>
                          <a:spcPct val="107000"/>
                        </a:lnSpc>
                        <a:spcBef>
                          <a:spcPts val="0"/>
                        </a:spcBef>
                        <a:spcAft>
                          <a:spcPts val="0"/>
                        </a:spcAft>
                        <a:tabLst>
                          <a:tab pos="7029450" algn="l"/>
                        </a:tabLst>
                      </a:pPr>
                      <a:r>
                        <a:rPr lang="fa-IR" sz="1200" b="0" dirty="0">
                          <a:solidFill>
                            <a:schemeClr val="tx1"/>
                          </a:solidFill>
                          <a:effectLst/>
                        </a:rPr>
                        <a:t>پارامتر</a:t>
                      </a:r>
                      <a:endParaRPr lang="en-US" sz="105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956508688"/>
                  </a:ext>
                </a:extLst>
              </a:tr>
              <a:tr h="275590">
                <a:tc>
                  <a:txBody>
                    <a:bodyPr/>
                    <a:lstStyle/>
                    <a:p>
                      <a:pPr marL="104775" marR="0" algn="ctr" rtl="1">
                        <a:lnSpc>
                          <a:spcPct val="107000"/>
                        </a:lnSpc>
                        <a:spcBef>
                          <a:spcPts val="0"/>
                        </a:spcBef>
                        <a:spcAft>
                          <a:spcPts val="0"/>
                        </a:spcAft>
                        <a:tabLst>
                          <a:tab pos="7029450" algn="l"/>
                        </a:tabLst>
                      </a:pPr>
                      <a:r>
                        <a:rPr lang="fa-IR" sz="1200" b="0" dirty="0">
                          <a:solidFill>
                            <a:schemeClr val="tx1"/>
                          </a:solidFill>
                          <a:effectLst/>
                        </a:rPr>
                        <a:t>**</a:t>
                      </a:r>
                      <a:endParaRPr lang="en-US" sz="105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rtl="1">
                        <a:lnSpc>
                          <a:spcPct val="107000"/>
                        </a:lnSpc>
                        <a:spcBef>
                          <a:spcPts val="0"/>
                        </a:spcBef>
                        <a:spcAft>
                          <a:spcPts val="0"/>
                        </a:spcAft>
                        <a:tabLst>
                          <a:tab pos="7029450" algn="l"/>
                        </a:tabLst>
                      </a:pPr>
                      <a:r>
                        <a:rPr lang="fa-IR" sz="1200" b="0">
                          <a:solidFill>
                            <a:schemeClr val="tx1"/>
                          </a:solidFill>
                          <a:effectLst/>
                        </a:rPr>
                        <a:t>6</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rtl="1">
                        <a:lnSpc>
                          <a:spcPct val="107000"/>
                        </a:lnSpc>
                        <a:spcBef>
                          <a:spcPts val="0"/>
                        </a:spcBef>
                        <a:spcAft>
                          <a:spcPts val="0"/>
                        </a:spcAft>
                        <a:tabLst>
                          <a:tab pos="7029450" algn="l"/>
                        </a:tabLst>
                      </a:pPr>
                      <a:r>
                        <a:rPr lang="fa-IR" sz="1200" b="0">
                          <a:solidFill>
                            <a:schemeClr val="tx1"/>
                          </a:solidFill>
                          <a:effectLst/>
                        </a:rPr>
                        <a:t>1</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a:lnSpc>
                          <a:spcPct val="107000"/>
                        </a:lnSpc>
                        <a:spcBef>
                          <a:spcPts val="0"/>
                        </a:spcBef>
                        <a:spcAft>
                          <a:spcPts val="0"/>
                        </a:spcAft>
                        <a:tabLst>
                          <a:tab pos="7029450" algn="l"/>
                        </a:tabLst>
                      </a:pPr>
                      <a:r>
                        <a:rPr lang="fa-IR" sz="1200" b="0">
                          <a:solidFill>
                            <a:schemeClr val="tx1"/>
                          </a:solidFill>
                          <a:effectLst/>
                        </a:rPr>
                        <a:t>10</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a:lnSpc>
                          <a:spcPct val="107000"/>
                        </a:lnSpc>
                        <a:spcBef>
                          <a:spcPts val="0"/>
                        </a:spcBef>
                        <a:spcAft>
                          <a:spcPts val="0"/>
                        </a:spcAft>
                        <a:tabLst>
                          <a:tab pos="7029450" algn="l"/>
                        </a:tabLst>
                      </a:pPr>
                      <a:r>
                        <a:rPr lang="fa-IR" sz="1200" b="0">
                          <a:solidFill>
                            <a:schemeClr val="tx1"/>
                          </a:solidFill>
                          <a:effectLst/>
                        </a:rPr>
                        <a:t>تبصره</a:t>
                      </a:r>
                      <a:endParaRPr lang="en-US" sz="1050" b="0">
                        <a:solidFill>
                          <a:schemeClr val="tx1"/>
                        </a:solidFill>
                        <a:effectLst/>
                      </a:endParaRPr>
                    </a:p>
                    <a:p>
                      <a:pPr marL="104775" marR="0" algn="ctr">
                        <a:lnSpc>
                          <a:spcPct val="107000"/>
                        </a:lnSpc>
                        <a:spcBef>
                          <a:spcPts val="0"/>
                        </a:spcBef>
                        <a:spcAft>
                          <a:spcPts val="0"/>
                        </a:spcAft>
                        <a:tabLst>
                          <a:tab pos="7029450" algn="l"/>
                        </a:tabLst>
                      </a:pPr>
                      <a:r>
                        <a:rPr lang="fa-IR" sz="1200" b="0">
                          <a:solidFill>
                            <a:schemeClr val="tx1"/>
                          </a:solidFill>
                          <a:effectLst/>
                        </a:rPr>
                        <a:t>1*</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rtl="0">
                        <a:lnSpc>
                          <a:spcPct val="107000"/>
                        </a:lnSpc>
                        <a:spcBef>
                          <a:spcPts val="0"/>
                        </a:spcBef>
                        <a:spcAft>
                          <a:spcPts val="0"/>
                        </a:spcAft>
                        <a:tabLst>
                          <a:tab pos="7029450" algn="l"/>
                        </a:tabLst>
                      </a:pPr>
                      <a:r>
                        <a:rPr lang="en-US" sz="1200" b="0">
                          <a:solidFill>
                            <a:schemeClr val="tx1"/>
                          </a:solidFill>
                          <a:effectLst/>
                        </a:rPr>
                        <a:t>2.5</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a:lnSpc>
                          <a:spcPct val="107000"/>
                        </a:lnSpc>
                        <a:spcBef>
                          <a:spcPts val="0"/>
                        </a:spcBef>
                        <a:spcAft>
                          <a:spcPts val="0"/>
                        </a:spcAft>
                        <a:tabLst>
                          <a:tab pos="7029450" algn="l"/>
                        </a:tabLst>
                      </a:pPr>
                      <a:r>
                        <a:rPr lang="en-US" sz="1200" b="0">
                          <a:solidFill>
                            <a:schemeClr val="tx1"/>
                          </a:solidFill>
                          <a:effectLst/>
                        </a:rPr>
                        <a:t>50</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a:lnSpc>
                          <a:spcPct val="107000"/>
                        </a:lnSpc>
                        <a:spcBef>
                          <a:spcPts val="0"/>
                        </a:spcBef>
                        <a:spcAft>
                          <a:spcPts val="0"/>
                        </a:spcAft>
                        <a:tabLst>
                          <a:tab pos="7029450" algn="l"/>
                        </a:tabLst>
                      </a:pPr>
                      <a:r>
                        <a:rPr lang="en-US" sz="1200" b="0">
                          <a:solidFill>
                            <a:schemeClr val="tx1"/>
                          </a:solidFill>
                          <a:effectLst/>
                        </a:rPr>
                        <a:t>100</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a:lnSpc>
                          <a:spcPct val="107000"/>
                        </a:lnSpc>
                        <a:spcBef>
                          <a:spcPts val="0"/>
                        </a:spcBef>
                        <a:spcAft>
                          <a:spcPts val="0"/>
                        </a:spcAft>
                        <a:tabLst>
                          <a:tab pos="7029450" algn="l"/>
                        </a:tabLst>
                      </a:pPr>
                      <a:r>
                        <a:rPr lang="en-US" sz="1200" b="0">
                          <a:solidFill>
                            <a:schemeClr val="tx1"/>
                          </a:solidFill>
                          <a:effectLst/>
                        </a:rPr>
                        <a:t>0</a:t>
                      </a:r>
                      <a:endParaRPr lang="en-US" sz="1050" b="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a:lnSpc>
                          <a:spcPct val="107000"/>
                        </a:lnSpc>
                        <a:spcBef>
                          <a:spcPts val="0"/>
                        </a:spcBef>
                        <a:spcAft>
                          <a:spcPts val="0"/>
                        </a:spcAft>
                        <a:tabLst>
                          <a:tab pos="333375" algn="l"/>
                          <a:tab pos="7029450" algn="l"/>
                        </a:tabLst>
                      </a:pPr>
                      <a:r>
                        <a:rPr lang="en-US" sz="1200" b="0" dirty="0">
                          <a:solidFill>
                            <a:schemeClr val="tx1"/>
                          </a:solidFill>
                          <a:effectLst/>
                        </a:rPr>
                        <a:t>6.5-8.5</a:t>
                      </a:r>
                      <a:endParaRPr lang="en-US" sz="105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104775" marR="0" algn="ctr">
                        <a:lnSpc>
                          <a:spcPct val="107000"/>
                        </a:lnSpc>
                        <a:spcBef>
                          <a:spcPts val="0"/>
                        </a:spcBef>
                        <a:spcAft>
                          <a:spcPts val="0"/>
                        </a:spcAft>
                        <a:tabLst>
                          <a:tab pos="1045845" algn="ctr"/>
                          <a:tab pos="2091690" algn="r"/>
                          <a:tab pos="7029450" algn="l"/>
                        </a:tabLst>
                      </a:pPr>
                      <a:r>
                        <a:rPr lang="fa-IR" sz="1200" b="0" dirty="0">
                          <a:solidFill>
                            <a:schemeClr val="tx1"/>
                          </a:solidFill>
                          <a:effectLst/>
                        </a:rPr>
                        <a:t>استاندارد  تخلیه</a:t>
                      </a:r>
                      <a:endParaRPr lang="en-US" sz="1050" b="0" dirty="0">
                        <a:solidFill>
                          <a:schemeClr val="tx1"/>
                        </a:solidFill>
                        <a:effectLst/>
                      </a:endParaRPr>
                    </a:p>
                    <a:p>
                      <a:pPr marL="104775" marR="0" algn="ctr">
                        <a:lnSpc>
                          <a:spcPct val="107000"/>
                        </a:lnSpc>
                        <a:spcBef>
                          <a:spcPts val="0"/>
                        </a:spcBef>
                        <a:spcAft>
                          <a:spcPts val="0"/>
                        </a:spcAft>
                        <a:tabLst>
                          <a:tab pos="1045845" algn="ctr"/>
                          <a:tab pos="2091690" algn="r"/>
                          <a:tab pos="7029450" algn="l"/>
                        </a:tabLst>
                      </a:pPr>
                      <a:r>
                        <a:rPr lang="en-US" sz="1200" b="0" dirty="0">
                          <a:solidFill>
                            <a:schemeClr val="tx1"/>
                          </a:solidFill>
                          <a:effectLst/>
                        </a:rPr>
                        <a:t>Mg/lit</a:t>
                      </a:r>
                      <a:r>
                        <a:rPr lang="fa-IR" sz="1200" b="0" dirty="0">
                          <a:solidFill>
                            <a:schemeClr val="tx1"/>
                          </a:solidFill>
                          <a:effectLst/>
                        </a:rPr>
                        <a:t>	</a:t>
                      </a:r>
                      <a:endParaRPr lang="en-US" sz="105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458968588"/>
                  </a:ext>
                </a:extLst>
              </a:tr>
            </a:tbl>
          </a:graphicData>
        </a:graphic>
      </p:graphicFrame>
      <p:pic>
        <p:nvPicPr>
          <p:cNvPr id="6" name="Picture 5">
            <a:extLst>
              <a:ext uri="{FF2B5EF4-FFF2-40B4-BE49-F238E27FC236}">
                <a16:creationId xmlns:a16="http://schemas.microsoft.com/office/drawing/2014/main" id="{8411DFF4-9058-1ABD-ECF6-27719201B53A}"/>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7" y="0"/>
            <a:ext cx="1758463" cy="1099038"/>
          </a:xfrm>
          <a:prstGeom prst="rect">
            <a:avLst/>
          </a:prstGeom>
          <a:solidFill>
            <a:srgbClr val="FFFFFF"/>
          </a:solidFill>
        </p:spPr>
      </p:pic>
      <p:pic>
        <p:nvPicPr>
          <p:cNvPr id="3" name="Picture 2">
            <a:extLst>
              <a:ext uri="{FF2B5EF4-FFF2-40B4-BE49-F238E27FC236}">
                <a16:creationId xmlns:a16="http://schemas.microsoft.com/office/drawing/2014/main" id="{EB216764-9F10-F4BB-96BB-24D5C0741F7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63966"/>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6244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826F-4C9B-B95F-444A-B7BBB540A619}"/>
              </a:ext>
            </a:extLst>
          </p:cNvPr>
          <p:cNvSpPr>
            <a:spLocks noGrp="1"/>
          </p:cNvSpPr>
          <p:nvPr>
            <p:ph type="ctrTitle"/>
          </p:nvPr>
        </p:nvSpPr>
        <p:spPr>
          <a:xfrm>
            <a:off x="1113169" y="383689"/>
            <a:ext cx="8034288" cy="1279003"/>
          </a:xfrm>
        </p:spPr>
        <p:txBody>
          <a:bodyPr/>
          <a:lstStyle/>
          <a:p>
            <a:pPr rtl="1"/>
            <a:r>
              <a:rPr lang="fa-IR" sz="1400" b="1" dirty="0">
                <a:solidFill>
                  <a:srgbClr val="00B050"/>
                </a:solidFill>
              </a:rPr>
              <a:t>آلودگی هوا</a:t>
            </a:r>
            <a:r>
              <a:rPr lang="fa-IR" sz="1400" b="1" dirty="0">
                <a:solidFill>
                  <a:schemeClr val="accent2"/>
                </a:solidFill>
              </a:rPr>
              <a:t>(</a:t>
            </a:r>
            <a:r>
              <a:rPr lang="en-US" sz="1400" b="1" dirty="0">
                <a:solidFill>
                  <a:schemeClr val="accent2"/>
                </a:solidFill>
              </a:rPr>
              <a:t>Air Pollution</a:t>
            </a:r>
            <a:r>
              <a:rPr lang="fa-IR" sz="1400" b="1" dirty="0">
                <a:solidFill>
                  <a:schemeClr val="accent2"/>
                </a:solidFill>
              </a:rPr>
              <a:t>):</a:t>
            </a:r>
            <a:br>
              <a:rPr lang="fa-IR" sz="1400" b="1" dirty="0">
                <a:solidFill>
                  <a:schemeClr val="accent2"/>
                </a:solidFill>
              </a:rPr>
            </a:br>
            <a:br>
              <a:rPr lang="fa-IR" sz="1200" b="1" dirty="0"/>
            </a:br>
            <a:r>
              <a:rPr lang="fa-IR" sz="1200" b="1" dirty="0">
                <a:solidFill>
                  <a:schemeClr val="tx1"/>
                </a:solidFill>
              </a:rPr>
              <a:t> </a:t>
            </a:r>
            <a:r>
              <a:rPr lang="fa-IR" sz="1200" b="1" dirty="0">
                <a:solidFill>
                  <a:schemeClr val="tx1"/>
                </a:solidFill>
                <a:cs typeface="B Nazanin" panose="00000400000000000000" pitchFamily="2" charset="-78"/>
              </a:rPr>
              <a:t>ماده 2 قانون نحوه جلوگیری از آلودگی هوا مصوب </a:t>
            </a:r>
            <a:r>
              <a:rPr lang="en-US" sz="1400" b="1" dirty="0">
                <a:solidFill>
                  <a:schemeClr val="tx1"/>
                </a:solidFill>
                <a:cs typeface="B Nazanin" panose="00000400000000000000" pitchFamily="2" charset="-78"/>
              </a:rPr>
              <a:t>16/6/79</a:t>
            </a:r>
            <a:br>
              <a:rPr lang="fa-IR" sz="1400" b="1" dirty="0">
                <a:solidFill>
                  <a:schemeClr val="tx1"/>
                </a:solidFill>
                <a:cs typeface="B Nazanin" panose="00000400000000000000" pitchFamily="2" charset="-78"/>
              </a:rPr>
            </a:br>
            <a:br>
              <a:rPr lang="en-US" sz="1200" b="1" dirty="0">
                <a:solidFill>
                  <a:schemeClr val="tx1"/>
                </a:solidFill>
                <a:cs typeface="B Nazanin" panose="00000400000000000000" pitchFamily="2" charset="-78"/>
              </a:rPr>
            </a:br>
            <a:r>
              <a:rPr lang="fa-IR" sz="1400" dirty="0">
                <a:solidFill>
                  <a:schemeClr val="tx1"/>
                </a:solidFill>
                <a:cs typeface="B Nazanin" panose="00000400000000000000" pitchFamily="2" charset="-78"/>
              </a:rPr>
              <a:t>عبارتست از وجود و یا پخش یک ویا چند آلوده کننده اعم از جامد ، مایع ،گاز ،تشعشع پرتوزا ویا غیر پرتوزا درهوای آزاد به مقدار ومدتی که     کیفیت آنرا بطوریکه زیان آور برای انسان و یا سایر موجودات زنده ویا گیاهان ویا آثار ابنیه باشد تغییر دهد.</a:t>
            </a:r>
            <a:br>
              <a:rPr lang="fa-IR" sz="1400" b="1" dirty="0">
                <a:solidFill>
                  <a:schemeClr val="tx1"/>
                </a:solidFill>
                <a:cs typeface="B Nazanin" panose="00000400000000000000" pitchFamily="2" charset="-78"/>
              </a:rPr>
            </a:br>
            <a:br>
              <a:rPr lang="fa-IR" sz="1200" dirty="0">
                <a:solidFill>
                  <a:schemeClr val="tx1"/>
                </a:solidFill>
                <a:cs typeface="B Nazanin" panose="00000400000000000000" pitchFamily="2" charset="-78"/>
              </a:rPr>
            </a:br>
            <a:endParaRPr lang="en-US" sz="1100"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id="{54108C0B-E62C-98DB-F18D-811326B64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772" y="2848707"/>
            <a:ext cx="7907742" cy="38661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EBFF6BAC-5653-A0F8-7789-C2E7EB8E16C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7" y="0"/>
            <a:ext cx="1758463" cy="1099038"/>
          </a:xfrm>
          <a:prstGeom prst="rect">
            <a:avLst/>
          </a:prstGeom>
          <a:solidFill>
            <a:srgbClr val="FFFFFF"/>
          </a:solidFill>
        </p:spPr>
      </p:pic>
      <p:graphicFrame>
        <p:nvGraphicFramePr>
          <p:cNvPr id="8" name="Table 7">
            <a:extLst>
              <a:ext uri="{FF2B5EF4-FFF2-40B4-BE49-F238E27FC236}">
                <a16:creationId xmlns:a16="http://schemas.microsoft.com/office/drawing/2014/main" id="{0E67AF86-B202-E3FA-833F-BE4833F6499B}"/>
              </a:ext>
            </a:extLst>
          </p:cNvPr>
          <p:cNvGraphicFramePr>
            <a:graphicFrameLocks noGrp="1"/>
          </p:cNvGraphicFramePr>
          <p:nvPr/>
        </p:nvGraphicFramePr>
        <p:xfrm>
          <a:off x="1300318" y="1399867"/>
          <a:ext cx="7781196" cy="1279003"/>
        </p:xfrm>
        <a:graphic>
          <a:graphicData uri="http://schemas.openxmlformats.org/drawingml/2006/table">
            <a:tbl>
              <a:tblPr rtl="1" firstRow="1" firstCol="1" bandRow="1">
                <a:tableStyleId>{5C22544A-7EE6-4342-B048-85BDC9FD1C3A}</a:tableStyleId>
              </a:tblPr>
              <a:tblGrid>
                <a:gridCol w="237163">
                  <a:extLst>
                    <a:ext uri="{9D8B030D-6E8A-4147-A177-3AD203B41FA5}">
                      <a16:colId xmlns:a16="http://schemas.microsoft.com/office/drawing/2014/main" val="2074009020"/>
                    </a:ext>
                  </a:extLst>
                </a:gridCol>
                <a:gridCol w="1344101">
                  <a:extLst>
                    <a:ext uri="{9D8B030D-6E8A-4147-A177-3AD203B41FA5}">
                      <a16:colId xmlns:a16="http://schemas.microsoft.com/office/drawing/2014/main" val="2072288972"/>
                    </a:ext>
                  </a:extLst>
                </a:gridCol>
                <a:gridCol w="1911610">
                  <a:extLst>
                    <a:ext uri="{9D8B030D-6E8A-4147-A177-3AD203B41FA5}">
                      <a16:colId xmlns:a16="http://schemas.microsoft.com/office/drawing/2014/main" val="1681325639"/>
                    </a:ext>
                  </a:extLst>
                </a:gridCol>
                <a:gridCol w="384029">
                  <a:extLst>
                    <a:ext uri="{9D8B030D-6E8A-4147-A177-3AD203B41FA5}">
                      <a16:colId xmlns:a16="http://schemas.microsoft.com/office/drawing/2014/main" val="648348354"/>
                    </a:ext>
                  </a:extLst>
                </a:gridCol>
                <a:gridCol w="384029">
                  <a:extLst>
                    <a:ext uri="{9D8B030D-6E8A-4147-A177-3AD203B41FA5}">
                      <a16:colId xmlns:a16="http://schemas.microsoft.com/office/drawing/2014/main" val="2871613339"/>
                    </a:ext>
                  </a:extLst>
                </a:gridCol>
                <a:gridCol w="384029">
                  <a:extLst>
                    <a:ext uri="{9D8B030D-6E8A-4147-A177-3AD203B41FA5}">
                      <a16:colId xmlns:a16="http://schemas.microsoft.com/office/drawing/2014/main" val="4133286542"/>
                    </a:ext>
                  </a:extLst>
                </a:gridCol>
                <a:gridCol w="384029">
                  <a:extLst>
                    <a:ext uri="{9D8B030D-6E8A-4147-A177-3AD203B41FA5}">
                      <a16:colId xmlns:a16="http://schemas.microsoft.com/office/drawing/2014/main" val="1847059859"/>
                    </a:ext>
                  </a:extLst>
                </a:gridCol>
                <a:gridCol w="320024">
                  <a:extLst>
                    <a:ext uri="{9D8B030D-6E8A-4147-A177-3AD203B41FA5}">
                      <a16:colId xmlns:a16="http://schemas.microsoft.com/office/drawing/2014/main" val="3026345133"/>
                    </a:ext>
                  </a:extLst>
                </a:gridCol>
                <a:gridCol w="320024">
                  <a:extLst>
                    <a:ext uri="{9D8B030D-6E8A-4147-A177-3AD203B41FA5}">
                      <a16:colId xmlns:a16="http://schemas.microsoft.com/office/drawing/2014/main" val="2545602782"/>
                    </a:ext>
                  </a:extLst>
                </a:gridCol>
                <a:gridCol w="384029">
                  <a:extLst>
                    <a:ext uri="{9D8B030D-6E8A-4147-A177-3AD203B41FA5}">
                      <a16:colId xmlns:a16="http://schemas.microsoft.com/office/drawing/2014/main" val="347811889"/>
                    </a:ext>
                  </a:extLst>
                </a:gridCol>
                <a:gridCol w="328558">
                  <a:extLst>
                    <a:ext uri="{9D8B030D-6E8A-4147-A177-3AD203B41FA5}">
                      <a16:colId xmlns:a16="http://schemas.microsoft.com/office/drawing/2014/main" val="3481062095"/>
                    </a:ext>
                  </a:extLst>
                </a:gridCol>
                <a:gridCol w="439499">
                  <a:extLst>
                    <a:ext uri="{9D8B030D-6E8A-4147-A177-3AD203B41FA5}">
                      <a16:colId xmlns:a16="http://schemas.microsoft.com/office/drawing/2014/main" val="2502533973"/>
                    </a:ext>
                  </a:extLst>
                </a:gridCol>
                <a:gridCol w="320024">
                  <a:extLst>
                    <a:ext uri="{9D8B030D-6E8A-4147-A177-3AD203B41FA5}">
                      <a16:colId xmlns:a16="http://schemas.microsoft.com/office/drawing/2014/main" val="2704024186"/>
                    </a:ext>
                  </a:extLst>
                </a:gridCol>
                <a:gridCol w="328558">
                  <a:extLst>
                    <a:ext uri="{9D8B030D-6E8A-4147-A177-3AD203B41FA5}">
                      <a16:colId xmlns:a16="http://schemas.microsoft.com/office/drawing/2014/main" val="2837023041"/>
                    </a:ext>
                  </a:extLst>
                </a:gridCol>
                <a:gridCol w="311490">
                  <a:extLst>
                    <a:ext uri="{9D8B030D-6E8A-4147-A177-3AD203B41FA5}">
                      <a16:colId xmlns:a16="http://schemas.microsoft.com/office/drawing/2014/main" val="685890222"/>
                    </a:ext>
                  </a:extLst>
                </a:gridCol>
              </a:tblGrid>
              <a:tr h="340126">
                <a:tc>
                  <a:txBody>
                    <a:bodyPr/>
                    <a:lstStyle/>
                    <a:p>
                      <a:pPr marL="71755" marR="0" algn="l" rtl="0">
                        <a:lnSpc>
                          <a:spcPct val="107000"/>
                        </a:lnSpc>
                        <a:spcBef>
                          <a:spcPts val="0"/>
                        </a:spcBef>
                        <a:spcAft>
                          <a:spcPts val="0"/>
                        </a:spcAft>
                      </a:pPr>
                      <a:r>
                        <a:rPr lang="fa-IR" sz="1100" b="0" dirty="0">
                          <a:solidFill>
                            <a:schemeClr val="tx1"/>
                          </a:solidFill>
                          <a:effectLst/>
                        </a:rPr>
                        <a:t>ردیف      </a:t>
                      </a:r>
                      <a:endParaRPr lang="en-US" sz="1000" b="0" dirty="0">
                        <a:solidFill>
                          <a:schemeClr val="tx1"/>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0" marR="0" algn="ctr" rtl="0">
                        <a:lnSpc>
                          <a:spcPct val="107000"/>
                        </a:lnSpc>
                        <a:spcBef>
                          <a:spcPts val="0"/>
                        </a:spcBef>
                        <a:spcAft>
                          <a:spcPts val="0"/>
                        </a:spcAft>
                      </a:pPr>
                      <a:r>
                        <a:rPr lang="fa-IR" sz="1100" b="0" dirty="0">
                          <a:solidFill>
                            <a:srgbClr val="000000"/>
                          </a:solidFill>
                          <a:effectLst/>
                        </a:rPr>
                        <a:t> </a:t>
                      </a:r>
                      <a:endParaRPr lang="en-US" sz="1000" b="0" dirty="0">
                        <a:solidFill>
                          <a:srgbClr val="000000"/>
                        </a:solidFill>
                        <a:effectLst/>
                      </a:endParaRPr>
                    </a:p>
                    <a:p>
                      <a:pPr marL="0" marR="0" algn="ctr" rtl="0">
                        <a:lnSpc>
                          <a:spcPct val="107000"/>
                        </a:lnSpc>
                        <a:spcBef>
                          <a:spcPts val="0"/>
                        </a:spcBef>
                        <a:spcAft>
                          <a:spcPts val="0"/>
                        </a:spcAft>
                      </a:pPr>
                      <a:r>
                        <a:rPr lang="fa-IR" sz="1100" b="0" dirty="0">
                          <a:solidFill>
                            <a:srgbClr val="000000"/>
                          </a:solidFill>
                          <a:effectLst/>
                        </a:rPr>
                        <a:t> </a:t>
                      </a:r>
                      <a:endParaRPr lang="en-US" sz="1000" b="0" dirty="0">
                        <a:solidFill>
                          <a:srgbClr val="000000"/>
                        </a:solidFill>
                        <a:effectLst/>
                      </a:endParaRPr>
                    </a:p>
                    <a:p>
                      <a:pPr marL="0" marR="0" algn="ctr" rtl="0">
                        <a:lnSpc>
                          <a:spcPct val="107000"/>
                        </a:lnSpc>
                        <a:spcBef>
                          <a:spcPts val="0"/>
                        </a:spcBef>
                        <a:spcAft>
                          <a:spcPts val="0"/>
                        </a:spcAft>
                      </a:pPr>
                      <a:r>
                        <a:rPr lang="fa-IR" sz="1100" b="0" dirty="0">
                          <a:solidFill>
                            <a:srgbClr val="000000"/>
                          </a:solidFill>
                          <a:effectLst/>
                        </a:rPr>
                        <a:t>نام صنعت</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marL="0" marR="0" algn="ctr" rtl="0">
                        <a:lnSpc>
                          <a:spcPct val="107000"/>
                        </a:lnSpc>
                        <a:spcBef>
                          <a:spcPts val="0"/>
                        </a:spcBef>
                        <a:spcAft>
                          <a:spcPts val="0"/>
                        </a:spcAft>
                      </a:pPr>
                      <a:r>
                        <a:rPr lang="fa-IR" sz="1100" b="0" dirty="0">
                          <a:solidFill>
                            <a:srgbClr val="000000"/>
                          </a:solidFill>
                          <a:effectLst/>
                        </a:rPr>
                        <a:t>نام واحد</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marL="71755" marR="0" algn="ctr" rtl="0">
                        <a:lnSpc>
                          <a:spcPct val="107000"/>
                        </a:lnSpc>
                        <a:spcBef>
                          <a:spcPts val="0"/>
                        </a:spcBef>
                        <a:spcAft>
                          <a:spcPts val="0"/>
                        </a:spcAft>
                      </a:pPr>
                      <a:r>
                        <a:rPr lang="en-US" sz="1100" b="0" dirty="0">
                          <a:solidFill>
                            <a:srgbClr val="000000"/>
                          </a:solidFill>
                          <a:effectLst/>
                        </a:rPr>
                        <a:t>O</a:t>
                      </a:r>
                      <a:r>
                        <a:rPr lang="en-US" sz="1100" b="0" baseline="-25000" dirty="0">
                          <a:solidFill>
                            <a:srgbClr val="000000"/>
                          </a:solidFill>
                          <a:effectLst/>
                        </a:rPr>
                        <a:t>3</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en-US" sz="1100" b="0" dirty="0">
                          <a:solidFill>
                            <a:srgbClr val="000000"/>
                          </a:solidFill>
                          <a:effectLst/>
                        </a:rPr>
                        <a:t>CO</a:t>
                      </a:r>
                      <a:r>
                        <a:rPr lang="en-US" sz="1100" b="0" baseline="-25000" dirty="0">
                          <a:solidFill>
                            <a:srgbClr val="000000"/>
                          </a:solidFill>
                          <a:effectLst/>
                        </a:rPr>
                        <a:t>2</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en-US" sz="1100" b="0" dirty="0">
                          <a:solidFill>
                            <a:srgbClr val="000000"/>
                          </a:solidFill>
                          <a:effectLst/>
                        </a:rPr>
                        <a:t>CO</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en-US" sz="1100" b="0" dirty="0">
                          <a:solidFill>
                            <a:srgbClr val="000000"/>
                          </a:solidFill>
                          <a:effectLst/>
                        </a:rPr>
                        <a:t>No </a:t>
                      </a:r>
                      <a:r>
                        <a:rPr lang="en-US" sz="1100" b="0" baseline="-25000" dirty="0">
                          <a:solidFill>
                            <a:srgbClr val="000000"/>
                          </a:solidFill>
                          <a:effectLst/>
                        </a:rPr>
                        <a:t>x</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en-US" sz="1100" b="0" dirty="0">
                          <a:solidFill>
                            <a:srgbClr val="000000"/>
                          </a:solidFill>
                          <a:effectLst/>
                        </a:rPr>
                        <a:t>So</a:t>
                      </a:r>
                      <a:r>
                        <a:rPr lang="en-US" sz="1100" b="0" baseline="-25000" dirty="0">
                          <a:solidFill>
                            <a:srgbClr val="000000"/>
                          </a:solidFill>
                          <a:effectLst/>
                        </a:rPr>
                        <a:t>x</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en-US" sz="1100" b="0" dirty="0">
                          <a:solidFill>
                            <a:srgbClr val="000000"/>
                          </a:solidFill>
                          <a:effectLst/>
                        </a:rPr>
                        <a:t>H2S</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en-US" sz="1100" b="0" dirty="0">
                          <a:solidFill>
                            <a:srgbClr val="000000"/>
                          </a:solidFill>
                          <a:effectLst/>
                        </a:rPr>
                        <a:t>HF</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fa-IR" sz="1100" b="0" dirty="0">
                          <a:solidFill>
                            <a:srgbClr val="000000"/>
                          </a:solidFill>
                          <a:effectLst/>
                        </a:rPr>
                        <a:t>ذرات</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ctr" rtl="0">
                        <a:lnSpc>
                          <a:spcPct val="107000"/>
                        </a:lnSpc>
                        <a:spcBef>
                          <a:spcPts val="0"/>
                        </a:spcBef>
                        <a:spcAft>
                          <a:spcPts val="0"/>
                        </a:spcAft>
                      </a:pPr>
                      <a:r>
                        <a:rPr lang="fa-IR" sz="800" b="0" dirty="0">
                          <a:solidFill>
                            <a:srgbClr val="000000"/>
                          </a:solidFill>
                          <a:effectLst/>
                        </a:rPr>
                        <a:t>هیدرو کربن ها </a:t>
                      </a:r>
                      <a:endParaRPr lang="en-US" sz="6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en-US" sz="1100" b="0" dirty="0">
                          <a:solidFill>
                            <a:srgbClr val="000000"/>
                          </a:solidFill>
                          <a:effectLst/>
                        </a:rPr>
                        <a:t>HCl</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en-US" sz="1100" b="0" dirty="0">
                          <a:solidFill>
                            <a:srgbClr val="000000"/>
                          </a:solidFill>
                          <a:effectLst/>
                        </a:rPr>
                        <a:t>NH</a:t>
                      </a:r>
                      <a:r>
                        <a:rPr lang="en-US" sz="1100" b="0" baseline="-25000" dirty="0">
                          <a:solidFill>
                            <a:srgbClr val="000000"/>
                          </a:solidFill>
                          <a:effectLst/>
                        </a:rPr>
                        <a:t>3</a:t>
                      </a:r>
                      <a:endParaRPr lang="en-US" sz="10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tc>
                  <a:txBody>
                    <a:bodyPr/>
                    <a:lstStyle/>
                    <a:p>
                      <a:pPr marL="71755" marR="0" algn="ctr" rtl="0">
                        <a:lnSpc>
                          <a:spcPct val="107000"/>
                        </a:lnSpc>
                        <a:spcBef>
                          <a:spcPts val="0"/>
                        </a:spcBef>
                        <a:spcAft>
                          <a:spcPts val="0"/>
                        </a:spcAft>
                      </a:pPr>
                      <a:r>
                        <a:rPr lang="fa-IR" sz="900" b="0" dirty="0">
                          <a:solidFill>
                            <a:srgbClr val="000000"/>
                          </a:solidFill>
                          <a:effectLst/>
                        </a:rPr>
                        <a:t>ذرات سنگین   </a:t>
                      </a:r>
                      <a:endParaRPr lang="en-US" sz="700" b="0"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nchor="ctr"/>
                </a:tc>
                <a:extLst>
                  <a:ext uri="{0D108BD9-81ED-4DB2-BD59-A6C34878D82A}">
                    <a16:rowId xmlns:a16="http://schemas.microsoft.com/office/drawing/2014/main" val="3569482775"/>
                  </a:ext>
                </a:extLst>
              </a:tr>
              <a:tr h="374582">
                <a:tc>
                  <a:txBody>
                    <a:bodyPr/>
                    <a:lstStyle/>
                    <a:p>
                      <a:pPr marL="0" marR="0" algn="just" rtl="1">
                        <a:lnSpc>
                          <a:spcPct val="107000"/>
                        </a:lnSpc>
                        <a:spcBef>
                          <a:spcPts val="0"/>
                        </a:spcBef>
                        <a:spcAft>
                          <a:spcPts val="0"/>
                        </a:spcAft>
                      </a:pPr>
                      <a:r>
                        <a:rPr lang="fa-IR" sz="1400" b="0" dirty="0">
                          <a:solidFill>
                            <a:schemeClr val="tx1"/>
                          </a:solidFill>
                          <a:effectLst/>
                        </a:rPr>
                        <a:t>1</a:t>
                      </a:r>
                      <a:endParaRPr lang="en-US" sz="1100" b="0" dirty="0">
                        <a:solidFill>
                          <a:schemeClr val="tx1"/>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a:tc>
                <a:tc rowSpan="2">
                  <a:txBody>
                    <a:bodyPr/>
                    <a:lstStyle/>
                    <a:p>
                      <a:pPr marL="0" marR="0" algn="r" rtl="1">
                        <a:lnSpc>
                          <a:spcPct val="107000"/>
                        </a:lnSpc>
                        <a:spcBef>
                          <a:spcPts val="0"/>
                        </a:spcBef>
                        <a:spcAft>
                          <a:spcPts val="0"/>
                        </a:spcAft>
                      </a:pPr>
                      <a:r>
                        <a:rPr lang="fa-IR" sz="1200" dirty="0">
                          <a:solidFill>
                            <a:schemeClr val="tx1"/>
                          </a:solidFill>
                          <a:effectLst/>
                        </a:rPr>
                        <a:t> </a:t>
                      </a:r>
                      <a:endParaRPr lang="en-US" sz="11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 </a:t>
                      </a:r>
                      <a:endParaRPr lang="en-US" sz="11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صنایع پتروشیمی</a:t>
                      </a:r>
                      <a:endParaRPr lang="en-US" sz="1100" dirty="0">
                        <a:solidFill>
                          <a:schemeClr val="tx1"/>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marL="0" marR="0" algn="ctr" rtl="1">
                        <a:lnSpc>
                          <a:spcPct val="107000"/>
                        </a:lnSpc>
                        <a:spcBef>
                          <a:spcPts val="0"/>
                        </a:spcBef>
                        <a:spcAft>
                          <a:spcPts val="0"/>
                        </a:spcAft>
                      </a:pPr>
                      <a:r>
                        <a:rPr lang="fa-IR" sz="1200" dirty="0">
                          <a:solidFill>
                            <a:schemeClr val="tx1"/>
                          </a:solidFill>
                          <a:effectLst/>
                        </a:rPr>
                        <a:t> </a:t>
                      </a:r>
                      <a:endParaRPr lang="en-US" sz="1100" dirty="0">
                        <a:solidFill>
                          <a:schemeClr val="tx1"/>
                        </a:solidFill>
                        <a:effectLst/>
                      </a:endParaRPr>
                    </a:p>
                    <a:p>
                      <a:pPr marL="0" marR="0" algn="l" rtl="1">
                        <a:lnSpc>
                          <a:spcPct val="107000"/>
                        </a:lnSpc>
                        <a:spcBef>
                          <a:spcPts val="0"/>
                        </a:spcBef>
                        <a:spcAft>
                          <a:spcPts val="0"/>
                        </a:spcAft>
                      </a:pPr>
                      <a:r>
                        <a:rPr lang="fa-IR" sz="1200" dirty="0">
                          <a:solidFill>
                            <a:schemeClr val="tx1"/>
                          </a:solidFill>
                          <a:effectLst/>
                        </a:rPr>
                        <a:t>دود کش منابع احتراقی</a:t>
                      </a:r>
                      <a:endParaRPr lang="en-US" sz="1100" dirty="0">
                        <a:solidFill>
                          <a:schemeClr val="tx1"/>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marL="342900" marR="0" lvl="0" indent="-342900" algn="r"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r"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r"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r"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r"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r"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r"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r"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r"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r"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r"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r"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extLst>
                  <a:ext uri="{0D108BD9-81ED-4DB2-BD59-A6C34878D82A}">
                    <a16:rowId xmlns:a16="http://schemas.microsoft.com/office/drawing/2014/main" val="718453159"/>
                  </a:ext>
                </a:extLst>
              </a:tr>
              <a:tr h="377430">
                <a:tc>
                  <a:txBody>
                    <a:bodyPr/>
                    <a:lstStyle/>
                    <a:p>
                      <a:pPr marL="0" marR="0" algn="just" rtl="1">
                        <a:lnSpc>
                          <a:spcPct val="107000"/>
                        </a:lnSpc>
                        <a:spcBef>
                          <a:spcPts val="0"/>
                        </a:spcBef>
                        <a:spcAft>
                          <a:spcPts val="0"/>
                        </a:spcAft>
                      </a:pPr>
                      <a:r>
                        <a:rPr lang="fa-IR" sz="1400" b="0" dirty="0">
                          <a:solidFill>
                            <a:schemeClr val="tx1"/>
                          </a:solidFill>
                          <a:effectLst/>
                        </a:rPr>
                        <a:t>2</a:t>
                      </a:r>
                      <a:endParaRPr lang="en-US" sz="1100" b="0" dirty="0">
                        <a:solidFill>
                          <a:schemeClr val="tx1"/>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a:tc>
                <a:tc vMerge="1">
                  <a:txBody>
                    <a:bodyPr/>
                    <a:lstStyle/>
                    <a:p>
                      <a:endParaRPr lang="en-US"/>
                    </a:p>
                  </a:txBody>
                  <a:tcPr/>
                </a:tc>
                <a:tc>
                  <a:txBody>
                    <a:bodyPr/>
                    <a:lstStyle/>
                    <a:p>
                      <a:pPr marL="0" marR="0" algn="ctr" rtl="1">
                        <a:lnSpc>
                          <a:spcPct val="107000"/>
                        </a:lnSpc>
                        <a:spcBef>
                          <a:spcPts val="0"/>
                        </a:spcBef>
                        <a:spcAft>
                          <a:spcPts val="0"/>
                        </a:spcAft>
                      </a:pPr>
                      <a:r>
                        <a:rPr lang="fa-IR" sz="1200" dirty="0">
                          <a:solidFill>
                            <a:schemeClr val="tx1"/>
                          </a:solidFill>
                          <a:effectLst/>
                        </a:rPr>
                        <a:t> </a:t>
                      </a:r>
                      <a:endParaRPr lang="en-US" sz="1100" dirty="0">
                        <a:solidFill>
                          <a:schemeClr val="tx1"/>
                        </a:solidFill>
                        <a:effectLst/>
                      </a:endParaRPr>
                    </a:p>
                    <a:p>
                      <a:pPr marL="0" marR="0" algn="ctr" rtl="1">
                        <a:lnSpc>
                          <a:spcPct val="107000"/>
                        </a:lnSpc>
                        <a:spcBef>
                          <a:spcPts val="0"/>
                        </a:spcBef>
                        <a:spcAft>
                          <a:spcPts val="0"/>
                        </a:spcAft>
                      </a:pPr>
                      <a:r>
                        <a:rPr lang="fa-IR" sz="1200" dirty="0">
                          <a:solidFill>
                            <a:schemeClr val="tx1"/>
                          </a:solidFill>
                          <a:effectLst/>
                        </a:rPr>
                        <a:t>دود کش منابع فرآیندی</a:t>
                      </a:r>
                      <a:endParaRPr lang="en-US" sz="1100" dirty="0">
                        <a:solidFill>
                          <a:schemeClr val="tx1"/>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marL="342900" marR="0" lvl="0" indent="-342900" algn="l"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l"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l"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l"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l"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l"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l"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l"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l"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l"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71755" marR="0" algn="l" rtl="1">
                        <a:lnSpc>
                          <a:spcPct val="107000"/>
                        </a:lnSpc>
                        <a:spcBef>
                          <a:spcPts val="0"/>
                        </a:spcBef>
                        <a:spcAft>
                          <a:spcPts val="0"/>
                        </a:spcAft>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tc>
                  <a:txBody>
                    <a:bodyPr/>
                    <a:lstStyle/>
                    <a:p>
                      <a:pPr marL="342900" marR="0" lvl="0" indent="-342900" algn="l" rtl="1">
                        <a:lnSpc>
                          <a:spcPct val="107000"/>
                        </a:lnSpc>
                        <a:spcBef>
                          <a:spcPts val="0"/>
                        </a:spcBef>
                        <a:spcAft>
                          <a:spcPts val="0"/>
                        </a:spcAft>
                        <a:buFont typeface="Wingdings" panose="05000000000000000000" pitchFamily="2" charset="2"/>
                        <a:buChar char=""/>
                      </a:pPr>
                      <a:r>
                        <a:rPr lang="fa-IR" sz="1400" dirty="0">
                          <a:solidFill>
                            <a:srgbClr val="FF0000"/>
                          </a:solidFill>
                          <a:effectLst/>
                        </a:rPr>
                        <a:t> </a:t>
                      </a:r>
                      <a:endParaRPr lang="en-US" sz="11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endParaRPr>
                    </a:p>
                  </a:txBody>
                  <a:tcPr marL="68580" marR="68580" marT="0" marB="0" vert="vert270"/>
                </a:tc>
                <a:extLst>
                  <a:ext uri="{0D108BD9-81ED-4DB2-BD59-A6C34878D82A}">
                    <a16:rowId xmlns:a16="http://schemas.microsoft.com/office/drawing/2014/main" val="763575610"/>
                  </a:ext>
                </a:extLst>
              </a:tr>
            </a:tbl>
          </a:graphicData>
        </a:graphic>
      </p:graphicFrame>
      <p:pic>
        <p:nvPicPr>
          <p:cNvPr id="3" name="Picture 2">
            <a:extLst>
              <a:ext uri="{FF2B5EF4-FFF2-40B4-BE49-F238E27FC236}">
                <a16:creationId xmlns:a16="http://schemas.microsoft.com/office/drawing/2014/main" id="{06DFCD10-5510-59DE-A175-29504669B01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63966"/>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5405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2010-311F-9971-6142-E697ED9DD958}"/>
              </a:ext>
            </a:extLst>
          </p:cNvPr>
          <p:cNvSpPr>
            <a:spLocks noGrp="1"/>
          </p:cNvSpPr>
          <p:nvPr>
            <p:ph type="ctrTitle"/>
          </p:nvPr>
        </p:nvSpPr>
        <p:spPr>
          <a:xfrm>
            <a:off x="844061" y="374857"/>
            <a:ext cx="8447525" cy="1863969"/>
          </a:xfrm>
        </p:spPr>
        <p:txBody>
          <a:bodyPr/>
          <a:lstStyle/>
          <a:p>
            <a:pPr algn="r" rtl="1" fontAlgn="base"/>
            <a:br>
              <a:rPr lang="en-US" sz="1200" dirty="0">
                <a:solidFill>
                  <a:schemeClr val="tx1"/>
                </a:solidFill>
                <a:effectLst/>
                <a:latin typeface="Trebuchet MS" panose="020B0603020202020204" pitchFamily="34" charset="0"/>
                <a:ea typeface="Times New Roman" panose="02020603050405020304" pitchFamily="18" charset="0"/>
                <a:cs typeface="Tahoma" panose="020B0604030504040204" pitchFamily="34" charset="0"/>
              </a:rPr>
            </a:br>
            <a:r>
              <a:rPr lang="fa-IR" sz="1400" b="1" dirty="0">
                <a:solidFill>
                  <a:srgbClr val="00B050"/>
                </a:solidFill>
                <a:latin typeface="Calibri" panose="020F0502020204030204" pitchFamily="34" charset="0"/>
                <a:cs typeface="Calibri" panose="020F0502020204030204" pitchFamily="34" charset="0"/>
              </a:rPr>
              <a:t>آلودگی خاک</a:t>
            </a:r>
            <a:r>
              <a:rPr lang="en-US" sz="1400" b="1" dirty="0">
                <a:solidFill>
                  <a:srgbClr val="00B050"/>
                </a:solidFill>
                <a:latin typeface="Calibri" panose="020F0502020204030204" pitchFamily="34" charset="0"/>
                <a:cs typeface="Calibri" panose="020F0502020204030204" pitchFamily="34" charset="0"/>
              </a:rPr>
              <a:t>  </a:t>
            </a:r>
            <a:r>
              <a:rPr lang="fa-IR" sz="1400" b="1" dirty="0">
                <a:solidFill>
                  <a:srgbClr val="00B050"/>
                </a:solidFill>
                <a:latin typeface="Calibri" panose="020F0502020204030204" pitchFamily="34" charset="0"/>
                <a:cs typeface="Calibri" panose="020F0502020204030204" pitchFamily="34" charset="0"/>
              </a:rPr>
              <a:t> </a:t>
            </a:r>
            <a:r>
              <a:rPr lang="fa-IR" sz="1400" b="1" dirty="0">
                <a:solidFill>
                  <a:schemeClr val="accent2"/>
                </a:solidFill>
                <a:latin typeface="Calibri" panose="020F0502020204030204" pitchFamily="34" charset="0"/>
                <a:cs typeface="Calibri" panose="020F0502020204030204" pitchFamily="34" charset="0"/>
              </a:rPr>
              <a:t>( </a:t>
            </a:r>
            <a:r>
              <a:rPr lang="en-US" sz="1400" b="1" dirty="0">
                <a:solidFill>
                  <a:schemeClr val="accent2"/>
                </a:solidFill>
                <a:latin typeface="Calibri" panose="020F0502020204030204" pitchFamily="34" charset="0"/>
                <a:cs typeface="Calibri" panose="020F0502020204030204" pitchFamily="34" charset="0"/>
              </a:rPr>
              <a:t>Soil Pollution</a:t>
            </a:r>
            <a:r>
              <a:rPr lang="fa-IR" sz="1400" b="1" dirty="0">
                <a:solidFill>
                  <a:schemeClr val="accent2"/>
                </a:solidFill>
                <a:latin typeface="Calibri" panose="020F0502020204030204" pitchFamily="34" charset="0"/>
                <a:cs typeface="Calibri" panose="020F0502020204030204" pitchFamily="34" charset="0"/>
              </a:rPr>
              <a:t>) :</a:t>
            </a:r>
            <a:br>
              <a:rPr lang="fa-IR" sz="1400" b="1" dirty="0">
                <a:solidFill>
                  <a:schemeClr val="accent2"/>
                </a:solidFill>
                <a:latin typeface="Calibri" panose="020F0502020204030204" pitchFamily="34" charset="0"/>
                <a:cs typeface="Calibri" panose="020F0502020204030204" pitchFamily="34" charset="0"/>
              </a:rPr>
            </a:br>
            <a:br>
              <a:rPr lang="fa-IR" sz="1400" b="1" dirty="0">
                <a:solidFill>
                  <a:schemeClr val="accent2"/>
                </a:solidFill>
                <a:latin typeface="Calibri" panose="020F0502020204030204" pitchFamily="34" charset="0"/>
                <a:cs typeface="Calibri" panose="020F0502020204030204" pitchFamily="34" charset="0"/>
              </a:rPr>
            </a:br>
            <a:r>
              <a:rPr lang="fa-IR" sz="1400" b="1" dirty="0">
                <a:solidFill>
                  <a:schemeClr val="accent2"/>
                </a:solidFill>
                <a:latin typeface="Calibri" panose="020F0502020204030204" pitchFamily="34" charset="0"/>
                <a:cs typeface="Calibri" panose="020F0502020204030204" pitchFamily="34" charset="0"/>
              </a:rPr>
              <a:t> </a:t>
            </a:r>
            <a:r>
              <a:rPr lang="fa-IR" sz="1200" b="1" dirty="0">
                <a:solidFill>
                  <a:schemeClr val="tx1"/>
                </a:solidFill>
                <a:effectLst/>
                <a:latin typeface="Trebuchet MS" panose="020B0603020202020204" pitchFamily="34" charset="0"/>
                <a:ea typeface="Times New Roman" panose="02020603050405020304" pitchFamily="18" charset="0"/>
                <a:cs typeface="B Nazanin" panose="00000400000000000000" pitchFamily="2" charset="-78"/>
              </a:rPr>
              <a:t>آمیختن یک یا چند ماده خارجی به خاک یاپخش آنها بر روی سطح خاک به میزانی که کیفیت فیزیکی، شیمیایی ، یا زیستی آنها را به نحوی تغییر دهد که برای انسان یا سایر موجودات زنده یا گیاهان و آثار و ابنیه زیان آور باشد</a:t>
            </a:r>
            <a:br>
              <a:rPr lang="en-US" sz="1200" b="1" dirty="0">
                <a:solidFill>
                  <a:schemeClr val="tx1"/>
                </a:solidFill>
                <a:effectLst/>
                <a:latin typeface="Trebuchet MS" panose="020B0603020202020204" pitchFamily="34" charset="0"/>
                <a:ea typeface="Times New Roman" panose="02020603050405020304" pitchFamily="18" charset="0"/>
                <a:cs typeface="B Nazanin" panose="00000400000000000000" pitchFamily="2" charset="-78"/>
              </a:rPr>
            </a:br>
            <a:br>
              <a:rPr lang="en-US" sz="1200" b="1" dirty="0">
                <a:solidFill>
                  <a:schemeClr val="tx1"/>
                </a:solidFill>
                <a:effectLst/>
                <a:latin typeface="Trebuchet MS" panose="020B0603020202020204" pitchFamily="34" charset="0"/>
                <a:ea typeface="Times New Roman" panose="02020603050405020304" pitchFamily="18" charset="0"/>
                <a:cs typeface="B Nazanin" panose="00000400000000000000" pitchFamily="2" charset="-78"/>
              </a:rPr>
            </a:br>
            <a:r>
              <a:rPr lang="fa-IR" sz="1050" b="1" i="0" dirty="0">
                <a:solidFill>
                  <a:srgbClr val="00B050"/>
                </a:solidFill>
                <a:effectLst/>
                <a:highlight>
                  <a:srgbClr val="FFFFFF"/>
                </a:highlight>
                <a:latin typeface="inherit"/>
              </a:rPr>
              <a:t>اثرات آلودگی خاک</a:t>
            </a:r>
            <a:br>
              <a:rPr lang="fa-IR" sz="1050" b="1" i="0" dirty="0">
                <a:solidFill>
                  <a:srgbClr val="00B050"/>
                </a:solidFill>
                <a:effectLst/>
                <a:highlight>
                  <a:srgbClr val="FFFFFF"/>
                </a:highlight>
                <a:latin typeface="inherit"/>
              </a:rPr>
            </a:br>
            <a:br>
              <a:rPr lang="en-US" sz="1100" b="1" i="0" dirty="0">
                <a:solidFill>
                  <a:schemeClr val="accent2">
                    <a:lumMod val="50000"/>
                  </a:schemeClr>
                </a:solidFill>
                <a:effectLst/>
                <a:highlight>
                  <a:srgbClr val="FFFFFF"/>
                </a:highlight>
                <a:latin typeface="inherit"/>
                <a:cs typeface="B Nazanin" panose="00000400000000000000" pitchFamily="2" charset="-78"/>
              </a:rPr>
            </a:br>
            <a:br>
              <a:rPr lang="fa-IR" sz="1000" b="1" i="0" dirty="0">
                <a:solidFill>
                  <a:srgbClr val="444444"/>
                </a:solidFill>
                <a:effectLst/>
                <a:highlight>
                  <a:srgbClr val="FFFFFF"/>
                </a:highlight>
                <a:latin typeface="WYekan"/>
                <a:cs typeface="B Nazanin" panose="00000400000000000000" pitchFamily="2" charset="-78"/>
              </a:rPr>
            </a:br>
            <a:r>
              <a:rPr lang="fa-IR" sz="1200" b="1" i="0" dirty="0">
                <a:solidFill>
                  <a:schemeClr val="tx1"/>
                </a:solidFill>
                <a:effectLst/>
                <a:highlight>
                  <a:srgbClr val="FFFFFF"/>
                </a:highlight>
                <a:latin typeface="inherit"/>
                <a:cs typeface="B Nazanin" panose="00000400000000000000" pitchFamily="2" charset="-78"/>
              </a:rPr>
              <a:t>آلودگی خاک می تواند به رشد ضعیف و کاهش عملکرد محصول منجر شود. زیستگاه های حیات وحش را می تواند از بین ببرد. آلودگی آب و آلودگی بصری و .........، اغلب نتیجه آلودگی خاک است. فرسایش خاک و بیابان زایی هم نتیجه آلودگی خاک می باشند.</a:t>
            </a:r>
            <a:br>
              <a:rPr lang="fa-IR" sz="1050" b="0" i="0" dirty="0">
                <a:solidFill>
                  <a:schemeClr val="tx1"/>
                </a:solidFill>
                <a:effectLst/>
                <a:highlight>
                  <a:srgbClr val="FFFFFF"/>
                </a:highlight>
                <a:latin typeface="WYekan"/>
              </a:rPr>
            </a:br>
            <a:endParaRPr lang="en-US" sz="1200" dirty="0">
              <a:solidFill>
                <a:schemeClr val="tx1"/>
              </a:solidFill>
            </a:endParaRPr>
          </a:p>
        </p:txBody>
      </p:sp>
      <p:pic>
        <p:nvPicPr>
          <p:cNvPr id="4" name="Picture 3">
            <a:extLst>
              <a:ext uri="{FF2B5EF4-FFF2-40B4-BE49-F238E27FC236}">
                <a16:creationId xmlns:a16="http://schemas.microsoft.com/office/drawing/2014/main" id="{13D0F293-F537-84A2-09A5-F1E8A05C1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77" y="2716823"/>
            <a:ext cx="8097716" cy="40532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E4443085-9A0B-B6EE-FACE-A34B1081C56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7" y="0"/>
            <a:ext cx="1758463" cy="1099038"/>
          </a:xfrm>
          <a:prstGeom prst="rect">
            <a:avLst/>
          </a:prstGeom>
          <a:solidFill>
            <a:srgbClr val="FFFFFF"/>
          </a:solidFill>
        </p:spPr>
      </p:pic>
      <p:pic>
        <p:nvPicPr>
          <p:cNvPr id="3" name="Picture 2">
            <a:extLst>
              <a:ext uri="{FF2B5EF4-FFF2-40B4-BE49-F238E27FC236}">
                <a16:creationId xmlns:a16="http://schemas.microsoft.com/office/drawing/2014/main" id="{99B745F7-5D2F-7CF3-606C-714CDF3598B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4004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8333-34DB-7E43-6269-96662B9E0408}"/>
              </a:ext>
            </a:extLst>
          </p:cNvPr>
          <p:cNvSpPr>
            <a:spLocks noGrp="1"/>
          </p:cNvSpPr>
          <p:nvPr>
            <p:ph type="ctrTitle"/>
          </p:nvPr>
        </p:nvSpPr>
        <p:spPr>
          <a:xfrm>
            <a:off x="931982" y="84711"/>
            <a:ext cx="8396653" cy="2851919"/>
          </a:xfrm>
        </p:spPr>
        <p:txBody>
          <a:bodyPr/>
          <a:lstStyle/>
          <a:p>
            <a:pPr algn="r" rtl="1" fontAlgn="base">
              <a:buFont typeface="Arial" panose="020B0604020202020204" pitchFamily="34" charset="0"/>
              <a:buChar char="•"/>
            </a:pPr>
            <a:br>
              <a:rPr lang="fa-IR" sz="1200" b="1" i="0" dirty="0">
                <a:solidFill>
                  <a:srgbClr val="00B050"/>
                </a:solidFill>
                <a:effectLst/>
                <a:highlight>
                  <a:srgbClr val="FCFEFF"/>
                </a:highlight>
                <a:latin typeface="IRANSans"/>
              </a:rPr>
            </a:br>
            <a:br>
              <a:rPr lang="fa-IR" sz="1200" b="1" i="0" dirty="0">
                <a:solidFill>
                  <a:srgbClr val="00B050"/>
                </a:solidFill>
                <a:effectLst/>
                <a:highlight>
                  <a:srgbClr val="FCFEFF"/>
                </a:highlight>
                <a:latin typeface="IRANSans"/>
              </a:rPr>
            </a:br>
            <a:r>
              <a:rPr lang="fa-IR" sz="1200" b="1" i="0" dirty="0">
                <a:solidFill>
                  <a:srgbClr val="00B050"/>
                </a:solidFill>
                <a:effectLst/>
                <a:highlight>
                  <a:srgbClr val="FFFFFF"/>
                </a:highlight>
                <a:latin typeface="iransans2"/>
                <a:cs typeface="B Nazanin" panose="00000400000000000000" pitchFamily="2" charset="-78"/>
              </a:rPr>
              <a:t>صدا یا صوت :</a:t>
            </a:r>
            <a:br>
              <a:rPr lang="fa-IR" sz="1200" b="1" i="0" dirty="0">
                <a:solidFill>
                  <a:srgbClr val="00B050"/>
                </a:solidFill>
                <a:effectLst/>
                <a:highlight>
                  <a:srgbClr val="FFFFFF"/>
                </a:highlight>
                <a:latin typeface="iransans2"/>
                <a:cs typeface="B Nazanin" panose="00000400000000000000" pitchFamily="2" charset="-78"/>
              </a:rPr>
            </a:br>
            <a:r>
              <a:rPr lang="fa-IR" sz="1200" b="1" i="0" dirty="0">
                <a:solidFill>
                  <a:srgbClr val="2B2B2B"/>
                </a:solidFill>
                <a:effectLst/>
                <a:highlight>
                  <a:srgbClr val="FFFFFF"/>
                </a:highlight>
                <a:latin typeface="iransans2"/>
                <a:cs typeface="B Nazanin" panose="00000400000000000000" pitchFamily="2" charset="-78"/>
              </a:rPr>
              <a:t>عبارت است از امواج طولی که از ارتعاش اجسام و مواد اعم از جامد، مایع و گاز تولید می شود.</a:t>
            </a:r>
            <a:br>
              <a:rPr lang="fa-IR" sz="1200" b="1" i="0" dirty="0">
                <a:solidFill>
                  <a:srgbClr val="2B2B2B"/>
                </a:solidFill>
                <a:effectLst/>
                <a:highlight>
                  <a:srgbClr val="FFFFFF"/>
                </a:highlight>
                <a:latin typeface="iransans2"/>
                <a:cs typeface="B Nazanin" panose="00000400000000000000" pitchFamily="2" charset="-78"/>
              </a:rPr>
            </a:br>
            <a:br>
              <a:rPr lang="fa-IR" sz="1200" b="1" dirty="0">
                <a:cs typeface="B Nazanin" panose="00000400000000000000" pitchFamily="2" charset="-78"/>
              </a:rPr>
            </a:br>
            <a:r>
              <a:rPr lang="fa-IR" sz="1200" b="1" i="0" dirty="0">
                <a:solidFill>
                  <a:srgbClr val="00B050"/>
                </a:solidFill>
                <a:effectLst/>
                <a:highlight>
                  <a:srgbClr val="FCFEFF"/>
                </a:highlight>
                <a:latin typeface="IRANSans"/>
                <a:cs typeface="B Nazanin" panose="00000400000000000000" pitchFamily="2" charset="-78"/>
              </a:rPr>
              <a:t>آلودگی صوتی  (</a:t>
            </a:r>
            <a:r>
              <a:rPr lang="en-US" sz="1200" b="1" dirty="0">
                <a:solidFill>
                  <a:srgbClr val="00B050"/>
                </a:solidFill>
                <a:latin typeface="Calibri" panose="020F0502020204030204" pitchFamily="34" charset="0"/>
                <a:cs typeface="B Nazanin" panose="00000400000000000000" pitchFamily="2" charset="-78"/>
              </a:rPr>
              <a:t>Noise Pollution</a:t>
            </a:r>
            <a:r>
              <a:rPr lang="fa-IR" sz="1200" b="1" dirty="0">
                <a:solidFill>
                  <a:srgbClr val="00B050"/>
                </a:solidFill>
                <a:latin typeface="Calibri" panose="020F0502020204030204" pitchFamily="34" charset="0"/>
                <a:cs typeface="B Nazanin" panose="00000400000000000000" pitchFamily="2" charset="-78"/>
              </a:rPr>
              <a:t>) :</a:t>
            </a:r>
            <a:br>
              <a:rPr lang="fa-IR" sz="1200" b="1" dirty="0">
                <a:solidFill>
                  <a:srgbClr val="00B050"/>
                </a:solidFill>
                <a:latin typeface="Calibri" panose="020F0502020204030204" pitchFamily="34" charset="0"/>
                <a:cs typeface="B Nazanin" panose="00000400000000000000" pitchFamily="2" charset="-78"/>
              </a:rPr>
            </a:br>
            <a:br>
              <a:rPr lang="fa-IR" sz="1200" b="1" dirty="0">
                <a:solidFill>
                  <a:srgbClr val="00B050"/>
                </a:solidFill>
                <a:latin typeface="Calibri" panose="020F0502020204030204" pitchFamily="34" charset="0"/>
                <a:cs typeface="B Nazanin" panose="00000400000000000000" pitchFamily="2" charset="-78"/>
              </a:rPr>
            </a:br>
            <a:r>
              <a:rPr lang="fa-IR" sz="1200" b="1" dirty="0">
                <a:solidFill>
                  <a:srgbClr val="00B050"/>
                </a:solidFill>
                <a:latin typeface="Calibri" panose="020F0502020204030204" pitchFamily="34" charset="0"/>
                <a:cs typeface="B Nazanin" panose="00000400000000000000" pitchFamily="2" charset="-78"/>
              </a:rPr>
              <a:t>  </a:t>
            </a:r>
            <a:r>
              <a:rPr lang="fa-IR" sz="1200" b="1" i="0" dirty="0">
                <a:solidFill>
                  <a:srgbClr val="2B2B2B"/>
                </a:solidFill>
                <a:effectLst/>
                <a:highlight>
                  <a:srgbClr val="FFFFFF"/>
                </a:highlight>
                <a:latin typeface="iransans2"/>
                <a:cs typeface="B Nazanin" panose="00000400000000000000" pitchFamily="2" charset="-78"/>
              </a:rPr>
              <a:t>عبارت است از پخش و انتشار هرگونه صوت و صدا و ارتعاش بیش از حد مجاز و مقرر در فضای باز.</a:t>
            </a:r>
            <a:br>
              <a:rPr lang="fa-IR" sz="1200" b="1" i="0" dirty="0">
                <a:solidFill>
                  <a:srgbClr val="00B050"/>
                </a:solidFill>
                <a:effectLst/>
                <a:highlight>
                  <a:srgbClr val="FFFFFF"/>
                </a:highlight>
                <a:latin typeface="Calibri" panose="020F0502020204030204" pitchFamily="34" charset="0"/>
                <a:cs typeface="B Nazanin" panose="00000400000000000000" pitchFamily="2" charset="-78"/>
              </a:rPr>
            </a:br>
            <a:br>
              <a:rPr lang="fa-IR" sz="1200" b="1" dirty="0">
                <a:solidFill>
                  <a:srgbClr val="00B050"/>
                </a:solidFill>
                <a:latin typeface="Calibri" panose="020F0502020204030204" pitchFamily="34" charset="0"/>
                <a:cs typeface="B Nazanin" panose="00000400000000000000" pitchFamily="2" charset="-78"/>
              </a:rPr>
            </a:br>
            <a:r>
              <a:rPr lang="fa-IR" sz="1200" b="1" i="0" dirty="0">
                <a:solidFill>
                  <a:srgbClr val="00B050"/>
                </a:solidFill>
                <a:effectLst/>
                <a:highlight>
                  <a:srgbClr val="FFFFFF"/>
                </a:highlight>
                <a:latin typeface="inherit"/>
                <a:cs typeface="B Nazanin" panose="00000400000000000000" pitchFamily="2" charset="-78"/>
              </a:rPr>
              <a:t>اثرات آلودگی صوتی  </a:t>
            </a:r>
            <a:br>
              <a:rPr lang="fa-IR" sz="1200" b="1" i="0" dirty="0">
                <a:solidFill>
                  <a:srgbClr val="00B050"/>
                </a:solidFill>
                <a:effectLst/>
                <a:highlight>
                  <a:srgbClr val="FFFFFF"/>
                </a:highlight>
                <a:latin typeface="inherit"/>
                <a:cs typeface="B Nazanin" panose="00000400000000000000" pitchFamily="2" charset="-78"/>
              </a:rPr>
            </a:br>
            <a:br>
              <a:rPr lang="fa-IR" sz="1200" b="1" i="0" dirty="0">
                <a:solidFill>
                  <a:srgbClr val="444444"/>
                </a:solidFill>
                <a:effectLst/>
                <a:highlight>
                  <a:srgbClr val="FFFFFF"/>
                </a:highlight>
                <a:latin typeface="WYekan"/>
                <a:cs typeface="B Nazanin" panose="00000400000000000000" pitchFamily="2" charset="-78"/>
              </a:rPr>
            </a:br>
            <a:r>
              <a:rPr lang="fa-IR" sz="1200" b="1" i="0" dirty="0">
                <a:solidFill>
                  <a:srgbClr val="444444"/>
                </a:solidFill>
                <a:effectLst/>
                <a:highlight>
                  <a:srgbClr val="FFFFFF"/>
                </a:highlight>
                <a:latin typeface="WYekan"/>
                <a:cs typeface="B Nazanin" panose="00000400000000000000" pitchFamily="2" charset="-78"/>
              </a:rPr>
              <a:t> </a:t>
            </a:r>
            <a:r>
              <a:rPr lang="fa-IR" sz="1200" b="1" i="0" dirty="0">
                <a:solidFill>
                  <a:schemeClr val="tx1"/>
                </a:solidFill>
                <a:effectLst/>
                <a:highlight>
                  <a:srgbClr val="FFFFFF"/>
                </a:highlight>
                <a:latin typeface="inherit"/>
                <a:cs typeface="B Nazanin" panose="00000400000000000000" pitchFamily="2" charset="-78"/>
              </a:rPr>
              <a:t>برخی تأثیرات آلودگی صوتی ممکن است موقتی باشد در حالی که برخی دیگر دائمی هستند که از جمله این تأثیرات می توان به کم شنوایی، اختلالات حیات     وحش و تخریب کلی سبک زندگی اشاره کرد.</a:t>
            </a:r>
            <a:br>
              <a:rPr lang="fa-IR" sz="1200" b="1" i="0" dirty="0">
                <a:solidFill>
                  <a:schemeClr val="tx1"/>
                </a:solidFill>
                <a:effectLst/>
                <a:highlight>
                  <a:srgbClr val="FFFFFF"/>
                </a:highlight>
                <a:latin typeface="inherit"/>
                <a:cs typeface="B Nazanin" panose="00000400000000000000" pitchFamily="2" charset="-78"/>
              </a:rPr>
            </a:br>
            <a:br>
              <a:rPr lang="fa-IR" sz="1200" b="1" i="0" dirty="0">
                <a:solidFill>
                  <a:schemeClr val="tx1"/>
                </a:solidFill>
                <a:effectLst/>
                <a:highlight>
                  <a:srgbClr val="FFFFFF"/>
                </a:highlight>
                <a:latin typeface="inherit"/>
                <a:cs typeface="B Nazanin" panose="00000400000000000000" pitchFamily="2" charset="-78"/>
              </a:rPr>
            </a:br>
            <a:r>
              <a:rPr lang="fa-IR" sz="1200" dirty="0">
                <a:solidFill>
                  <a:schemeClr val="tx1"/>
                </a:solidFill>
                <a:latin typeface="Calibri" panose="020F0502020204030204" pitchFamily="34" charset="0"/>
                <a:cs typeface="B Nazanin" panose="00000400000000000000" pitchFamily="2" charset="-78"/>
              </a:rPr>
              <a:t>֍ </a:t>
            </a:r>
            <a:r>
              <a:rPr lang="fa-IR" sz="1200" b="1" i="0" dirty="0">
                <a:solidFill>
                  <a:srgbClr val="212529"/>
                </a:solidFill>
                <a:effectLst/>
                <a:highlight>
                  <a:srgbClr val="FFFFFF"/>
                </a:highlight>
                <a:latin typeface="Vazir"/>
                <a:cs typeface="B Nazanin" panose="00000400000000000000" pitchFamily="2" charset="-78"/>
              </a:rPr>
              <a:t>بر اساس این مصوبه حد مجاز آلودگی صوتی موضوع </a:t>
            </a:r>
            <a:r>
              <a:rPr lang="fa-IR" sz="1400" b="1" i="0" dirty="0">
                <a:solidFill>
                  <a:srgbClr val="212529"/>
                </a:solidFill>
                <a:effectLst/>
                <a:highlight>
                  <a:srgbClr val="FFFFFF"/>
                </a:highlight>
                <a:latin typeface="Vazir"/>
                <a:cs typeface="B Nazanin" panose="00000400000000000000" pitchFamily="2" charset="-78"/>
              </a:rPr>
              <a:t>ماده 2 </a:t>
            </a:r>
            <a:r>
              <a:rPr lang="fa-IR" sz="1200" b="1" i="0" dirty="0">
                <a:solidFill>
                  <a:srgbClr val="212529"/>
                </a:solidFill>
                <a:effectLst/>
                <a:highlight>
                  <a:srgbClr val="FFFFFF"/>
                </a:highlight>
                <a:latin typeface="Vazir"/>
                <a:cs typeface="B Nazanin" panose="00000400000000000000" pitchFamily="2" charset="-78"/>
              </a:rPr>
              <a:t>آئین‌نامه نحوه جلوگیری از آلودگی صوتی در شب و روز به شرح زیر است:</a:t>
            </a:r>
            <a:br>
              <a:rPr lang="fa-IR" sz="1200" b="1" i="0" dirty="0">
                <a:solidFill>
                  <a:srgbClr val="212529"/>
                </a:solidFill>
                <a:effectLst/>
                <a:highlight>
                  <a:srgbClr val="FFFFFF"/>
                </a:highlight>
                <a:latin typeface="Vazir"/>
                <a:cs typeface="B Nazanin" panose="00000400000000000000" pitchFamily="2" charset="-78"/>
              </a:rPr>
            </a:br>
            <a:br>
              <a:rPr lang="fa-IR" sz="1200" b="1" dirty="0">
                <a:solidFill>
                  <a:srgbClr val="00B050"/>
                </a:solidFill>
                <a:latin typeface="Calibri" panose="020F0502020204030204" pitchFamily="34" charset="0"/>
                <a:cs typeface="B Nazanin" panose="00000400000000000000" pitchFamily="2" charset="-78"/>
              </a:rPr>
            </a:br>
            <a:r>
              <a:rPr lang="fa-IR" sz="1200" b="1" dirty="0">
                <a:solidFill>
                  <a:srgbClr val="00B050"/>
                </a:solidFill>
                <a:latin typeface="Calibri" panose="020F0502020204030204" pitchFamily="34" charset="0"/>
                <a:cs typeface="B Nazanin" panose="00000400000000000000" pitchFamily="2" charset="-78"/>
              </a:rPr>
              <a:t>  </a:t>
            </a:r>
            <a:r>
              <a:rPr lang="fa-IR" sz="1200" b="1" i="0" dirty="0">
                <a:solidFill>
                  <a:srgbClr val="FF0000"/>
                </a:solidFill>
                <a:effectLst/>
                <a:highlight>
                  <a:srgbClr val="FFFFFF"/>
                </a:highlight>
                <a:latin typeface="Vazir"/>
                <a:cs typeface="B Nazanin" panose="00000400000000000000" pitchFamily="2" charset="-78"/>
              </a:rPr>
              <a:t>در پهنه صنعتی تراز متوسط روز (7 صبح تا 10شب) 75 دسی‌بل، تراز متوسط شب (10 شب تا 7 صبح) 65 دسی‌بل</a:t>
            </a:r>
            <a:endParaRPr lang="en-US" sz="1200" b="1" dirty="0">
              <a:solidFill>
                <a:srgbClr val="FF0000"/>
              </a:solidFill>
              <a:cs typeface="B Nazanin" panose="00000400000000000000" pitchFamily="2" charset="-78"/>
            </a:endParaRPr>
          </a:p>
        </p:txBody>
      </p:sp>
      <p:pic>
        <p:nvPicPr>
          <p:cNvPr id="4" name="Picture 3">
            <a:extLst>
              <a:ext uri="{FF2B5EF4-FFF2-40B4-BE49-F238E27FC236}">
                <a16:creationId xmlns:a16="http://schemas.microsoft.com/office/drawing/2014/main" id="{7F2656BB-8C13-80B7-D244-87DE887EF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752" y="2998177"/>
            <a:ext cx="7869115" cy="36999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F5481288-8438-D77C-3A06-BEEF874B4D7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357336" y="84711"/>
            <a:ext cx="1758463" cy="10990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832213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1184</TotalTime>
  <Words>1782</Words>
  <Application>Microsoft Office PowerPoint</Application>
  <PresentationFormat>Widescreen</PresentationFormat>
  <Paragraphs>128</Paragraphs>
  <Slides>20</Slides>
  <Notes>0</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41" baseType="lpstr">
      <vt:lpstr>2  Baran</vt:lpstr>
      <vt:lpstr>Arial</vt:lpstr>
      <vt:lpstr>Arial</vt:lpstr>
      <vt:lpstr>B Nazanin</vt:lpstr>
      <vt:lpstr>B Roya</vt:lpstr>
      <vt:lpstr>B Titr</vt:lpstr>
      <vt:lpstr>Calibri</vt:lpstr>
      <vt:lpstr>Google Sans</vt:lpstr>
      <vt:lpstr>inherit</vt:lpstr>
      <vt:lpstr>IRANSans</vt:lpstr>
      <vt:lpstr>iransans2</vt:lpstr>
      <vt:lpstr>iransansweb</vt:lpstr>
      <vt:lpstr>Segoe UI</vt:lpstr>
      <vt:lpstr>Times New Roman</vt:lpstr>
      <vt:lpstr>Trebuchet MS</vt:lpstr>
      <vt:lpstr>Vazir</vt:lpstr>
      <vt:lpstr>Wingdings</vt:lpstr>
      <vt:lpstr>Wingdings 3</vt:lpstr>
      <vt:lpstr>WYekan</vt:lpstr>
      <vt:lpstr>Facet</vt:lpstr>
      <vt:lpstr>Bitmap Image</vt:lpstr>
      <vt:lpstr>بسم الله الرحمن الرحیم</vt:lpstr>
      <vt:lpstr>استاندارد محیط زیست   ISO 14001 : 2015  </vt:lpstr>
      <vt:lpstr>محیط زیست :   محیط زیست به همه محیط ‌هایی که در آنها زندگی جریان دارد گفته می‌شود.   مجموعه‌ای از عوامل فیزیکی خارجی و موجودات زنده که با هم در کنش هستند، محیط زیست را تشکیل می‌دهند و بر رشد و نمو و رفتار موجودات تأثیر می‌گذارند.  </vt:lpstr>
      <vt:lpstr>محیط زیست در صنعت پتروشیمی :  باتوجه به گستردگی مواد مصرفی، واسطه و تولیدی در صنایع پتروشیمی ،متعاقبا جنبه های زیست محیطی و اثرات این مواد و فعالیت های اجرایی بر محیط زیست در صنایع پتروشیمی قابل تامل و بررسی می باشد. وبه عنوان یکی از چالش های اساسی ونیازمند کنترل قابل پیگیری می باشد. ایجاد پساب های شیمیایی ،آلودگی های صوتی ، تولید زباله ..... و از مهمترین اثرات بارز می باشد</vt:lpstr>
      <vt:lpstr>آلودگی چیست  عبارتست از پحش یا آمیختن مواد خارجی به آب ، هوا ، زمین (خاک) به میزانی که کیفیت فیزیکی و شیمیایی یا بیولوژیکی آنرا بطوریکه زیان اور به حال انسان یاسایر موجودات زنده و یا گیاهان و یا آثار ابنیه باشد تغییر دهد.  انواع آلودگی های زیست محیطی  ֍ آلودگی آب         (Water Pollution) ֍ آلودگی هوا         (Air Pollution) ֍ آلودگی خاک       ( Soil Pollution) ֍ آلودگی صوتی   (Noise Pollution ) ֍ آلودگی گرمایی یا حرارتی Thermal Pollution)) ֍ آلودگی نوری  Light Pollution)) </vt:lpstr>
      <vt:lpstr>֍ -آلودگی آب (Water Pollution) :  عبارتست از تغییر در مواد معلق و یا تغییر در درجه حرارت و دیگر خواص فیزیکی و شیمیایی و بیولوژیکی آب در حدی که آنرا برای مصرفی که برای آن مقرر است مضر یا غیر مفید سازد.  پارامترهای شاخص که ممکن است درصنایع پتروشیمی باعث ایجاد آلودگی پساب شوند به شرح جدول زیر می باشند. </vt:lpstr>
      <vt:lpstr>آلودگی هوا(Air Pollution):   ماده 2 قانون نحوه جلوگیری از آلودگی هوا مصوب 16/6/79  عبارتست از وجود و یا پخش یک ویا چند آلوده کننده اعم از جامد ، مایع ،گاز ،تشعشع پرتوزا ویا غیر پرتوزا درهوای آزاد به مقدار ومدتی که     کیفیت آنرا بطوریکه زیان آور برای انسان و یا سایر موجودات زنده ویا گیاهان ویا آثار ابنیه باشد تغییر دهد.  </vt:lpstr>
      <vt:lpstr> آلودگی خاک   ( Soil Pollution) :   آمیختن یک یا چند ماده خارجی به خاک یاپخش آنها بر روی سطح خاک به میزانی که کیفیت فیزیکی، شیمیایی ، یا زیستی آنها را به نحوی تغییر دهد که برای انسان یا سایر موجودات زنده یا گیاهان و آثار و ابنیه زیان آور باشد  اثرات آلودگی خاک   آلودگی خاک می تواند به رشد ضعیف و کاهش عملکرد محصول منجر شود. زیستگاه های حیات وحش را می تواند از بین ببرد. آلودگی آب و آلودگی بصری و .........، اغلب نتیجه آلودگی خاک است. فرسایش خاک و بیابان زایی هم نتیجه آلودگی خاک می باشند. </vt:lpstr>
      <vt:lpstr>  صدا یا صوت : عبارت است از امواج طولی که از ارتعاش اجسام و مواد اعم از جامد، مایع و گاز تولید می شود.  آلودگی صوتی  (Noise Pollution) :    عبارت است از پخش و انتشار هرگونه صوت و صدا و ارتعاش بیش از حد مجاز و مقرر در فضای باز.  اثرات آلودگی صوتی     برخی تأثیرات آلودگی صوتی ممکن است موقتی باشد در حالی که برخی دیگر دائمی هستند که از جمله این تأثیرات می توان به کم شنوایی، اختلالات حیات     وحش و تخریب کلی سبک زندگی اشاره کرد.  ֍ بر اساس این مصوبه حد مجاز آلودگی صوتی موضوع ماده 2 آئین‌نامه نحوه جلوگیری از آلودگی صوتی در شب و روز به شرح زیر است:    در پهنه صنعتی تراز متوسط روز (7 صبح تا 10شب) 75 دسی‌بل، تراز متوسط شب (10 شب تا 7 صبح) 65 دسی‌بل</vt:lpstr>
      <vt:lpstr>آلودگی گرمایی یا حرارتی Thermal pollution))  آلودگی حرارتی یا گرمایی، گرمای اضافی است که در مدت زمان طولانی اثرات نامطلوبی ایجاد می کند. زمین یک چرخه حرارتی طبیعی دارد اما افزایش بیش از حد دما را می توان نوعی از آلودگی های نادر با اثرات طولانی مدت در نظر گرفت. بسیاری از انواع آلودگی های حرارتی محدود به مناطق نزدیک به منبع خود هستند اما منابع متعددی می توانند تأثیرات گسترده تری بر مناطق جغرافیایی گسترده تر داشته باشند.  اثرات آلودگی حرارتی  افزایش دما ممکن است باعث تغییرات خفیف آب و هوایی شود. تغییرات سریع آب و هوایی هم باعث آسیب پذیری بیشتر جمعیت حیات وحش و آسیب جدی به آنها شود.  </vt:lpstr>
      <vt:lpstr>آلودگی نوری Light Pollution))  نوعی آلودگی است که به روشن شدن بیش از حد یک محیط بر اثر نورهای مصنوعی گفته می‌شود. آلودگی نوری باعث کم فروغ شدن ستارگان و اجرام آسمانی در آسمان می‌شود و مانند تمام انواع دیگر آلودگی، به بوم‌سازگان آسیب می‌رساند   اثرات آلودگی نور    آلودگی نوری می تواند در چرخه خواب طبیعی اختلال ایجاد کند. اگر در نزدیکی مناطق مسکونی باشد، می تواند بر کیفیت زندگی ساکنان آن منطقه تأثیر بگذارد. آلودگی نوری دیدن ستارگان را غیرممکن می کند بنابراین در مشاهده نجوم و لذت شخصی نیز تداخل ایجاد می کند </vt:lpstr>
      <vt:lpstr>*جنبه محیط زیست   ֍  جزئی از فعالیت یا محصولات یا خدمات یک سازمان که با محیط زیست کنش متقابل دارد یا می‌تواند داشته باشد.   پیامد  ֍هرگونه تغییرات در محیط زیست ناشی از جنبه ها را پیامد گویند.  ֍  پیامد محیط زیست می‌تواند در مقیاس‌های محلی، منطقه‌ای و جهانی باشد و نیز از نظر نوع مستقیم، غیر مستقیم یا تجمعی باشد. مثال   </vt:lpstr>
      <vt:lpstr>PowerPoint Presentation</vt:lpstr>
      <vt:lpstr>از جمله مزایای اخذ گواهینامه ایزو 14001 * کاهش ضایعات    * مدیریت پسماند * کاهش هزینه های مرتبط با جرائم زیست محیطی * مزیت رقابتی برای ورود  به بازارهای بین المللی  * رعایت الزامات قانونی * افزایش شهرت بین مصرف کنندگان و شرکا</vt:lpstr>
      <vt:lpstr>بندهای ایزو 14001 ورژن 2015 بند 1-  محدوده کاربرد (Scope ) : تعیین کننده دامنه فعالیت سازمان شامل فعالیت‌ها، محصولات و خدماتی که محیط ‌زیست را تحت تأثیر قرار می‌دهد است. بند 2 -  مراجع هنجاری ( Normative References ) بند 3-  اصطلاحات و تعاریف ( Terms and Definitions ) بند 4 -  زمینه سازمان ( Context of the Organization ) بند 5 –  رهبری ( Leadership ):این بند تاکید می‌کند که مدیریت باید نشان دهد از تعهد به مسائل محیطی پشتیبانی می‌کند و به‌عنوان نقطه تمرکز برای ایجاد فرهنگ محیطی در سازمان عمل می‌کند</vt:lpstr>
      <vt:lpstr>                بند 6 - برنامه‌ریزی – Planning : در این بند، شرکت‌ها موظف به تعیین اهداف خود درباره حفاظت از محیط‌زیست هستند. این اهداف باید با سیاست‌های کلی شرکت سازگار باشند و در جهت بهبود عملکرد محیطی اجرا شوند. بند 7 - پشتیبانی – Support :  این بند به بررسی جزئیات و عناصر کلیدی پشتیبانی می‌پردازد و از اهمیت خاصی برخوردار است؛ زیرا وظایف و فعالیت‌های پشتیبانی اساسی برای حفظ کارایی و اثربخشی سیستم هستند. بند 8 - عملیات – Operation :  این بند به شرکت‌ها و سازمان‌ها دستورالعمل‌های مهمی ارائه می‌دهد که در زمینه عملیات آن‌ها باید رعایت شود. بند 9 - ارزیابی عملکرد – Performance Evaluation :بر مبنای ارتباط متقابل بین سازمان و محیط‌زیست شکل گرفته و به سازمان این امکان را می‌دهد که به دقت و به شیوه‌ای سیستماتیک، عملکرد خود در زمینه‌های مختلف محیطی را ارزیابی کند. بند 10 -  بهبود – Improvement : بر اهمیت بهبود پیوسته عملکرد زیست‌محیطی سازمان‌ها تأکید دارد. </vt:lpstr>
      <vt:lpstr>اهداف سازمان ها در زمینه سیستم مدیریت EMS : سازمان باید اهداف زیست محیطی روشنی داشته و یک برنامه روشن برای چگونگی دستیابی به آن اهداف داشته باشد.  نمونه ای از اهداف مشترک زیست محیطی : * کاهش میزان فلرینگ غیر مجاز * کاهش COD پساب </vt:lpstr>
      <vt:lpstr>و اما خط مشی زیست محیطی پتروشیمی گچساران :  *بهبود مداوم سیستم های مدیریت بهداشت، ایمنی، محیط زیست وعملکرد آنها.  *رعایت قوانین و مقررات ایمنی، بهداشت شغلی و زیست محیطی مرتبط با فعالیت های شرکت     </vt:lpstr>
      <vt:lpstr>   (( پتروشیمی گچساران خود را متعهد به دریافت گواهینامه ISO14001 در آینده نزدیک میداند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استاندارد محیط زیست ISO 14001 : 2015</dc:title>
  <dc:creator>Ebrahim Jashireh</dc:creator>
  <cp:lastModifiedBy>Arash Kenarkoohi</cp:lastModifiedBy>
  <cp:revision>25</cp:revision>
  <cp:lastPrinted>2024-05-27T12:03:21Z</cp:lastPrinted>
  <dcterms:created xsi:type="dcterms:W3CDTF">2024-05-26T15:49:59Z</dcterms:created>
  <dcterms:modified xsi:type="dcterms:W3CDTF">2024-09-22T06:51:43Z</dcterms:modified>
</cp:coreProperties>
</file>